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4"/>
  </p:sldMasterIdLst>
  <p:notesMasterIdLst>
    <p:notesMasterId r:id="rId18"/>
  </p:notesMasterIdLst>
  <p:sldIdLst>
    <p:sldId id="866" r:id="rId5"/>
    <p:sldId id="800" r:id="rId6"/>
    <p:sldId id="933" r:id="rId7"/>
    <p:sldId id="1084" r:id="rId8"/>
    <p:sldId id="1131" r:id="rId9"/>
    <p:sldId id="1132" r:id="rId10"/>
    <p:sldId id="1133" r:id="rId11"/>
    <p:sldId id="1134" r:id="rId12"/>
    <p:sldId id="1135" r:id="rId13"/>
    <p:sldId id="1136" r:id="rId14"/>
    <p:sldId id="1137" r:id="rId15"/>
    <p:sldId id="1138" r:id="rId16"/>
    <p:sldId id="27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cott Hubley" initials="SH" lastIdx="1" clrIdx="6">
    <p:extLst>
      <p:ext uri="{19B8F6BF-5375-455C-9EA6-DF929625EA0E}">
        <p15:presenceInfo xmlns:p15="http://schemas.microsoft.com/office/powerpoint/2012/main" userId="S::skh@freese.com::43a274d4-37b6-4cbd-95a8-46a9249f4266" providerId="AD"/>
      </p:ext>
    </p:extLst>
  </p:cmAuthor>
  <p:cmAuthor id="1" name="Hutson, Lindsey" initials="HL" lastIdx="27" clrIdx="0">
    <p:extLst>
      <p:ext uri="{19B8F6BF-5375-455C-9EA6-DF929625EA0E}">
        <p15:presenceInfo xmlns:p15="http://schemas.microsoft.com/office/powerpoint/2012/main" userId="S::ah2885@Halff.com::ca0397c6-03fa-464a-9778-5fb76e6e56a2" providerId="AD"/>
      </p:ext>
    </p:extLst>
  </p:cmAuthor>
  <p:cmAuthor id="8" name="Griffin, Stephanie" initials="GS" lastIdx="1" clrIdx="7">
    <p:extLst>
      <p:ext uri="{19B8F6BF-5375-455C-9EA6-DF929625EA0E}">
        <p15:presenceInfo xmlns:p15="http://schemas.microsoft.com/office/powerpoint/2012/main" userId="S::ah3829@halff.com::2acda77c-4c73-4ae5-a6b5-e7c19ae4d1d3" providerId="AD"/>
      </p:ext>
    </p:extLst>
  </p:cmAuthor>
  <p:cmAuthor id="2" name="David Rivera" initials="DR" lastIdx="8" clrIdx="1">
    <p:extLst>
      <p:ext uri="{19B8F6BF-5375-455C-9EA6-DF929625EA0E}">
        <p15:presenceInfo xmlns:p15="http://schemas.microsoft.com/office/powerpoint/2012/main" userId="S::david.rivera_freese.com#ext#@halff.onmicrosoft.com::adb5cebb-2241-49ee-85b9-541b7756454c" providerId="AD"/>
      </p:ext>
    </p:extLst>
  </p:cmAuthor>
  <p:cmAuthor id="9" name="Orozco, Raul" initials="OR" lastIdx="5" clrIdx="8">
    <p:extLst>
      <p:ext uri="{19B8F6BF-5375-455C-9EA6-DF929625EA0E}">
        <p15:presenceInfo xmlns:p15="http://schemas.microsoft.com/office/powerpoint/2012/main" userId="S::ah4017@halff.com::5dab3978-202c-4c26-84e5-ae8b47176508" providerId="AD"/>
      </p:ext>
    </p:extLst>
  </p:cmAuthor>
  <p:cmAuthor id="3" name="McClure, Josh" initials="MJ" lastIdx="5" clrIdx="2">
    <p:extLst>
      <p:ext uri="{19B8F6BF-5375-455C-9EA6-DF929625EA0E}">
        <p15:presenceInfo xmlns:p15="http://schemas.microsoft.com/office/powerpoint/2012/main" userId="S::ah3857@halff.com::338b1d1e-4a3f-45ab-aa28-2db2be5adbf0" providerId="AD"/>
      </p:ext>
    </p:extLst>
  </p:cmAuthor>
  <p:cmAuthor id="4" name="Pylant, Ben" initials="PB" lastIdx="1" clrIdx="3">
    <p:extLst>
      <p:ext uri="{19B8F6BF-5375-455C-9EA6-DF929625EA0E}">
        <p15:presenceInfo xmlns:p15="http://schemas.microsoft.com/office/powerpoint/2012/main" userId="S::ah1901@halff.com::4fd5131f-8e40-4317-ad4a-852d9e492e7c" providerId="AD"/>
      </p:ext>
    </p:extLst>
  </p:cmAuthor>
  <p:cmAuthor id="5" name="Jim Keith" initials="JK" lastIdx="4" clrIdx="4">
    <p:extLst>
      <p:ext uri="{19B8F6BF-5375-455C-9EA6-DF929625EA0E}">
        <p15:presenceInfo xmlns:p15="http://schemas.microsoft.com/office/powerpoint/2012/main" userId="S::Jim.Keith@freese.com::344655ea-00d5-4cb9-8c15-fd69fc81ab9b" providerId="AD"/>
      </p:ext>
    </p:extLst>
  </p:cmAuthor>
  <p:cmAuthor id="6" name="David Rivera" initials="DR [2]" lastIdx="2" clrIdx="5">
    <p:extLst>
      <p:ext uri="{19B8F6BF-5375-455C-9EA6-DF929625EA0E}">
        <p15:presenceInfo xmlns:p15="http://schemas.microsoft.com/office/powerpoint/2012/main" userId="S::David.Rivera@freese.com::12c11354-8798-48b1-a9ff-683c3f0aca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C3"/>
    <a:srgbClr val="0583CD"/>
    <a:srgbClr val="FFFFFF"/>
    <a:srgbClr val="00539B"/>
    <a:srgbClr val="E5E9E9"/>
    <a:srgbClr val="035F96"/>
    <a:srgbClr val="9A9713"/>
    <a:srgbClr val="CCD9ED"/>
    <a:srgbClr val="9FA6B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5155" autoAdjust="0"/>
  </p:normalViewPr>
  <p:slideViewPr>
    <p:cSldViewPr snapToGrid="0">
      <p:cViewPr varScale="1">
        <p:scale>
          <a:sx n="93" d="100"/>
          <a:sy n="93" d="100"/>
        </p:scale>
        <p:origin x="8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9" tIns="46585" rIns="93169" bIns="46585" rtlCol="0"/>
          <a:lstStyle>
            <a:lvl1pPr algn="l">
              <a:defRPr sz="13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9" tIns="46585" rIns="93169" bIns="46585" rtlCol="0"/>
          <a:lstStyle>
            <a:lvl1pPr algn="r">
              <a:defRPr sz="1300"/>
            </a:lvl1pPr>
          </a:lstStyle>
          <a:p>
            <a:fld id="{AA463E59-9DA5-4B11-85A9-1BAD16CB9C10}" type="datetimeFigureOut">
              <a:rPr lang="en-US" smtClean="0"/>
              <a:t>12/1/2022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9" tIns="46585" rIns="93169" bIns="46585" rtlCol="0" anchor="ctr"/>
          <a:lstStyle/>
          <a:p>
            <a:endParaRPr lang="en-US" dirty="0"/>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69" tIns="46585" rIns="93169"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9" tIns="46585" rIns="93169" bIns="46585"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9" tIns="46585" rIns="93169" bIns="46585" rtlCol="0" anchor="b"/>
          <a:lstStyle>
            <a:lvl1pPr algn="r">
              <a:defRPr sz="1300"/>
            </a:lvl1pPr>
          </a:lstStyle>
          <a:p>
            <a:fld id="{7F19186A-C258-468E-83E1-6A30ECFC9A84}" type="slidenum">
              <a:rPr lang="en-US" smtClean="0"/>
              <a:t>‹#›</a:t>
            </a:fld>
            <a:endParaRPr lang="en-US" dirty="0"/>
          </a:p>
        </p:txBody>
      </p:sp>
    </p:spTree>
    <p:extLst>
      <p:ext uri="{BB962C8B-B14F-4D97-AF65-F5344CB8AC3E}">
        <p14:creationId xmlns:p14="http://schemas.microsoft.com/office/powerpoint/2010/main" val="3752337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799"/>
              </a:spcAft>
            </a:pPr>
            <a:r>
              <a:rPr lang="en-US" sz="1800" i="1"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Good afternoon, Chairman and Planning Board.  Thank you for this opportunity to present our progress on the Regional Flood Plan.</a:t>
            </a:r>
            <a:endParaRPr lang="en-US" sz="1800" i="1" u="sng" strike="sngStrike"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F19186A-C258-468E-83E1-6A30ECFC9A84}" type="slidenum">
              <a:rPr lang="en-US" smtClean="0"/>
              <a:t>1</a:t>
            </a:fld>
            <a:endParaRPr lang="en-US" dirty="0"/>
          </a:p>
        </p:txBody>
      </p:sp>
    </p:spTree>
    <p:extLst>
      <p:ext uri="{BB962C8B-B14F-4D97-AF65-F5344CB8AC3E}">
        <p14:creationId xmlns:p14="http://schemas.microsoft.com/office/powerpoint/2010/main" val="43589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9BE73D-CDCE-45FC-82DB-B5CF894CA8CE}"/>
              </a:ext>
            </a:extLst>
          </p:cNvPr>
          <p:cNvSpPr>
            <a:spLocks noGrp="1"/>
          </p:cNvSpPr>
          <p:nvPr>
            <p:ph type="body" idx="1"/>
          </p:nvPr>
        </p:nvSpPr>
        <p:spPr/>
        <p:txBody>
          <a:bodyPr/>
          <a:lstStyle/>
          <a:p>
            <a:r>
              <a:rPr lang="en-US" b="0" i="0" dirty="0">
                <a:effectLst/>
                <a:latin typeface="Times New Roman" panose="02020603050405020304" pitchFamily="18" charset="0"/>
              </a:rPr>
              <a:t>Goals: </a:t>
            </a:r>
            <a:r>
              <a:rPr lang="en-US" b="0" i="0" dirty="0">
                <a:effectLst/>
                <a:latin typeface="Arial" panose="020B0604020202020204" pitchFamily="34" charset="0"/>
              </a:rPr>
              <a:t>The goal of this task is for RFPGs to develop legislative, regulatory, administrative, or other recommendations. </a:t>
            </a:r>
          </a:p>
          <a:p>
            <a:endParaRPr lang="en-US" dirty="0"/>
          </a:p>
          <a:p>
            <a:r>
              <a:rPr lang="en-US" dirty="0"/>
              <a:t>This task is the stakeholder’s opportunity to voice their concerns regarding regional flood planning, and project implementation.  In the stakeholders opinion, what can be done to make the journey from Regional Flood Planning to Project Implementation smoother.</a:t>
            </a:r>
          </a:p>
          <a:p>
            <a:endParaRPr lang="en-US" dirty="0"/>
          </a:p>
          <a:p>
            <a:pPr lvl="0"/>
            <a:r>
              <a:rPr lang="en-US" dirty="0"/>
              <a:t>Possible Considerations to include.  I personally cannot see a regional agreement on the third point and may consider cutting it from the start.</a:t>
            </a:r>
          </a:p>
          <a:p>
            <a:endParaRPr lang="en-US" dirty="0"/>
          </a:p>
        </p:txBody>
      </p:sp>
    </p:spTree>
    <p:extLst>
      <p:ext uri="{BB962C8B-B14F-4D97-AF65-F5344CB8AC3E}">
        <p14:creationId xmlns:p14="http://schemas.microsoft.com/office/powerpoint/2010/main" val="1439691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9BE73D-CDCE-45FC-82DB-B5CF894CA8CE}"/>
              </a:ext>
            </a:extLst>
          </p:cNvPr>
          <p:cNvSpPr>
            <a:spLocks noGrp="1"/>
          </p:cNvSpPr>
          <p:nvPr>
            <p:ph type="body" idx="1"/>
          </p:nvPr>
        </p:nvSpPr>
        <p:spPr/>
        <p:txBody>
          <a:bodyPr/>
          <a:lstStyle/>
          <a:p>
            <a:r>
              <a:rPr lang="en-US" b="0" i="0" dirty="0">
                <a:effectLst/>
                <a:latin typeface="Times New Roman" panose="02020603050405020304" pitchFamily="18" charset="0"/>
              </a:rPr>
              <a:t>Goals: </a:t>
            </a:r>
            <a:r>
              <a:rPr lang="en-US" b="0" i="0" dirty="0">
                <a:effectLst/>
                <a:latin typeface="Arial" panose="020B0604020202020204" pitchFamily="34" charset="0"/>
              </a:rPr>
              <a:t>The goal of this task is for RFPGs to develop legislative, regulatory, administrative, or other recommendations. </a:t>
            </a:r>
          </a:p>
          <a:p>
            <a:endParaRPr lang="en-US" dirty="0"/>
          </a:p>
          <a:p>
            <a:r>
              <a:rPr lang="en-US" dirty="0"/>
              <a:t>This task is the stakeholder’s opportunity to voice their concerns regarding regional flood planning, and project implementation.  In the stakeholders opinion, what can be done to make the journey from Regional Flood Planning to Project Implementation smoother.</a:t>
            </a:r>
          </a:p>
          <a:p>
            <a:endParaRPr lang="en-US" dirty="0"/>
          </a:p>
          <a:p>
            <a:pPr lvl="0"/>
            <a:r>
              <a:rPr lang="en-US" dirty="0"/>
              <a:t>Possible Considerations to include.  I personally cannot see a regional agreement on the third point and may consider cutting it from the start.</a:t>
            </a:r>
          </a:p>
          <a:p>
            <a:endParaRPr lang="en-US" dirty="0"/>
          </a:p>
        </p:txBody>
      </p:sp>
    </p:spTree>
    <p:extLst>
      <p:ext uri="{BB962C8B-B14F-4D97-AF65-F5344CB8AC3E}">
        <p14:creationId xmlns:p14="http://schemas.microsoft.com/office/powerpoint/2010/main" val="927991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9BE73D-CDCE-45FC-82DB-B5CF894CA8CE}"/>
              </a:ext>
            </a:extLst>
          </p:cNvPr>
          <p:cNvSpPr>
            <a:spLocks noGrp="1"/>
          </p:cNvSpPr>
          <p:nvPr>
            <p:ph type="body" idx="1"/>
          </p:nvPr>
        </p:nvSpPr>
        <p:spPr/>
        <p:txBody>
          <a:bodyPr/>
          <a:lstStyle/>
          <a:p>
            <a:r>
              <a:rPr lang="en-US" b="0" i="0" dirty="0">
                <a:effectLst/>
                <a:latin typeface="Times New Roman" panose="02020603050405020304" pitchFamily="18" charset="0"/>
              </a:rPr>
              <a:t>Goals: </a:t>
            </a:r>
            <a:r>
              <a:rPr lang="en-US" b="0" i="0" dirty="0">
                <a:effectLst/>
                <a:latin typeface="Arial" panose="020B0604020202020204" pitchFamily="34" charset="0"/>
              </a:rPr>
              <a:t>The goal of this task is for RFPGs to develop legislative, regulatory, administrative, or other recommendations. </a:t>
            </a:r>
          </a:p>
          <a:p>
            <a:endParaRPr lang="en-US" dirty="0"/>
          </a:p>
          <a:p>
            <a:r>
              <a:rPr lang="en-US" dirty="0"/>
              <a:t>This task is the stakeholder’s opportunity to voice their concerns regarding regional flood planning, and project implementation.  In the stakeholders opinion, what can be done to make the journey from Regional Flood Planning to Project Implementation smoother.</a:t>
            </a:r>
          </a:p>
          <a:p>
            <a:endParaRPr lang="en-US" dirty="0"/>
          </a:p>
          <a:p>
            <a:pPr lvl="0"/>
            <a:r>
              <a:rPr lang="en-US" dirty="0"/>
              <a:t>Possible Considerations to include.  I personally cannot see a regional agreement on the third point and may consider cutting it from the start.</a:t>
            </a:r>
          </a:p>
          <a:p>
            <a:endParaRPr lang="en-US" dirty="0"/>
          </a:p>
        </p:txBody>
      </p:sp>
    </p:spTree>
    <p:extLst>
      <p:ext uri="{BB962C8B-B14F-4D97-AF65-F5344CB8AC3E}">
        <p14:creationId xmlns:p14="http://schemas.microsoft.com/office/powerpoint/2010/main" val="137192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940">
              <a:defRPr/>
            </a:pPr>
            <a:r>
              <a:rPr lang="en-US" dirty="0"/>
              <a:t>Before I turn it over to Jaime to take comments, I want to let you know about the different ways you can provide the Regional Flood Planning group comments right now.  </a:t>
            </a:r>
          </a:p>
          <a:p>
            <a:endParaRPr lang="en-US" dirty="0"/>
          </a:p>
        </p:txBody>
      </p:sp>
      <p:sp>
        <p:nvSpPr>
          <p:cNvPr id="4" name="Slide Number Placeholder 3"/>
          <p:cNvSpPr>
            <a:spLocks noGrp="1"/>
          </p:cNvSpPr>
          <p:nvPr>
            <p:ph type="sldNum" sz="quarter" idx="5"/>
          </p:nvPr>
        </p:nvSpPr>
        <p:spPr/>
        <p:txBody>
          <a:bodyPr/>
          <a:lstStyle/>
          <a:p>
            <a:fld id="{7F19186A-C258-468E-83E1-6A30ECFC9A84}" type="slidenum">
              <a:rPr lang="en-US" smtClean="0"/>
              <a:t>13</a:t>
            </a:fld>
            <a:endParaRPr lang="en-US" dirty="0"/>
          </a:p>
        </p:txBody>
      </p:sp>
    </p:spTree>
    <p:extLst>
      <p:ext uri="{BB962C8B-B14F-4D97-AF65-F5344CB8AC3E}">
        <p14:creationId xmlns:p14="http://schemas.microsoft.com/office/powerpoint/2010/main" val="388968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we will be buttoning up our discussions on floodplain management practices and standards.  This is where we will go over the results of the survey I asked you to complete this last week;  we will also look at the current flood responses, the administrative, regulatory, legislative and financing recommendations that need to be summarized in Chapters 8 &amp; 9.  We will end our discussion with a look at the identified FMEs.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want to remind you of our upcoming deadline of August 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the publication of the draft report.  The goal is to have a very good draft that incorporates all of the items outlined in our Scope of Services.  This is not going to be the final report that gets submitted to TWDB in January.  It is the draft. We will be publishing this online and will have a public meeting to solicit feedback from the stakeholders within the region.  We will be receiving comments from TWDB that will need to be incorporated, but we will also be receiving comments from our stakeholders.  After stakeholder see how their information is being presented, we expect there will be many comments or revisions that will need to be incorporated into the report.</a:t>
            </a:r>
          </a:p>
          <a:p>
            <a:pPr>
              <a:lnSpc>
                <a:spcPct val="107000"/>
              </a:lnSpc>
              <a:spcAft>
                <a:spcPts val="799"/>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F19186A-C258-468E-83E1-6A30ECFC9A84}" type="slidenum">
              <a:rPr lang="en-US" smtClean="0"/>
              <a:t>2</a:t>
            </a:fld>
            <a:endParaRPr lang="en-US" dirty="0"/>
          </a:p>
        </p:txBody>
      </p:sp>
    </p:spTree>
    <p:extLst>
      <p:ext uri="{BB962C8B-B14F-4D97-AF65-F5344CB8AC3E}">
        <p14:creationId xmlns:p14="http://schemas.microsoft.com/office/powerpoint/2010/main" val="4093322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9186A-C258-468E-83E1-6A30ECFC9A84}" type="slidenum">
              <a:rPr lang="en-US" smtClean="0"/>
              <a:t>3</a:t>
            </a:fld>
            <a:endParaRPr lang="en-US" dirty="0"/>
          </a:p>
        </p:txBody>
      </p:sp>
    </p:spTree>
    <p:extLst>
      <p:ext uri="{BB962C8B-B14F-4D97-AF65-F5344CB8AC3E}">
        <p14:creationId xmlns:p14="http://schemas.microsoft.com/office/powerpoint/2010/main" val="38661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9BE73D-CDCE-45FC-82DB-B5CF894CA8CE}"/>
              </a:ext>
            </a:extLst>
          </p:cNvPr>
          <p:cNvSpPr>
            <a:spLocks noGrp="1"/>
          </p:cNvSpPr>
          <p:nvPr>
            <p:ph type="body" idx="1"/>
          </p:nvPr>
        </p:nvSpPr>
        <p:spPr/>
        <p:txBody>
          <a:bodyPr/>
          <a:lstStyle/>
          <a:p>
            <a:r>
              <a:rPr lang="en-US" b="0" i="0" dirty="0">
                <a:effectLst/>
                <a:latin typeface="Times New Roman" panose="02020603050405020304" pitchFamily="18" charset="0"/>
              </a:rPr>
              <a:t>Goals: </a:t>
            </a:r>
            <a:r>
              <a:rPr lang="en-US" b="0" i="0" dirty="0">
                <a:effectLst/>
                <a:latin typeface="Arial" panose="020B0604020202020204" pitchFamily="34" charset="0"/>
              </a:rPr>
              <a:t>The goal of this task is for RFPGs to develop legislative, regulatory, administrative, or other recommendations. </a:t>
            </a:r>
          </a:p>
          <a:p>
            <a:endParaRPr lang="en-US" dirty="0"/>
          </a:p>
          <a:p>
            <a:r>
              <a:rPr lang="en-US" dirty="0"/>
              <a:t>This task is the stakeholder’s opportunity to voice their concerns regarding regional flood planning, and project implementation.  In the stakeholders opinion, what can be done to make the journey from Regional Flood Planning to Project Implementation smoother.</a:t>
            </a:r>
          </a:p>
          <a:p>
            <a:endParaRPr lang="en-US" dirty="0"/>
          </a:p>
          <a:p>
            <a:pPr lvl="0"/>
            <a:r>
              <a:rPr lang="en-US" dirty="0"/>
              <a:t>Possible Considerations to include.  I personally cannot see a regional agreement on the third point and may consider cutting it from the start.</a:t>
            </a:r>
          </a:p>
          <a:p>
            <a:endParaRPr lang="en-US" dirty="0"/>
          </a:p>
        </p:txBody>
      </p:sp>
    </p:spTree>
    <p:extLst>
      <p:ext uri="{BB962C8B-B14F-4D97-AF65-F5344CB8AC3E}">
        <p14:creationId xmlns:p14="http://schemas.microsoft.com/office/powerpoint/2010/main" val="127369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9BE73D-CDCE-45FC-82DB-B5CF894CA8CE}"/>
              </a:ext>
            </a:extLst>
          </p:cNvPr>
          <p:cNvSpPr>
            <a:spLocks noGrp="1"/>
          </p:cNvSpPr>
          <p:nvPr>
            <p:ph type="body" idx="1"/>
          </p:nvPr>
        </p:nvSpPr>
        <p:spPr/>
        <p:txBody>
          <a:bodyPr/>
          <a:lstStyle/>
          <a:p>
            <a:r>
              <a:rPr lang="en-US" b="0" i="0" dirty="0">
                <a:effectLst/>
                <a:latin typeface="Times New Roman" panose="02020603050405020304" pitchFamily="18" charset="0"/>
              </a:rPr>
              <a:t>Goals: </a:t>
            </a:r>
            <a:r>
              <a:rPr lang="en-US" b="0" i="0" dirty="0">
                <a:effectLst/>
                <a:latin typeface="Arial" panose="020B0604020202020204" pitchFamily="34" charset="0"/>
              </a:rPr>
              <a:t>The goal of this task is for RFPGs to develop legislative, regulatory, administrative, or other recommendations. </a:t>
            </a:r>
          </a:p>
          <a:p>
            <a:endParaRPr lang="en-US" dirty="0"/>
          </a:p>
          <a:p>
            <a:r>
              <a:rPr lang="en-US" dirty="0"/>
              <a:t>This task is the stakeholder’s opportunity to voice their concerns regarding regional flood planning, and project implementation.  In the stakeholders opinion, what can be done to make the journey from Regional Flood Planning to Project Implementation smoother.</a:t>
            </a:r>
          </a:p>
          <a:p>
            <a:endParaRPr lang="en-US" dirty="0"/>
          </a:p>
          <a:p>
            <a:pPr lvl="0"/>
            <a:r>
              <a:rPr lang="en-US" dirty="0"/>
              <a:t>Possible Considerations to include.  I personally cannot see a regional agreement on the third point and may consider cutting it from the start.</a:t>
            </a:r>
          </a:p>
          <a:p>
            <a:endParaRPr lang="en-US" dirty="0"/>
          </a:p>
        </p:txBody>
      </p:sp>
    </p:spTree>
    <p:extLst>
      <p:ext uri="{BB962C8B-B14F-4D97-AF65-F5344CB8AC3E}">
        <p14:creationId xmlns:p14="http://schemas.microsoft.com/office/powerpoint/2010/main" val="396244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9BE73D-CDCE-45FC-82DB-B5CF894CA8CE}"/>
              </a:ext>
            </a:extLst>
          </p:cNvPr>
          <p:cNvSpPr>
            <a:spLocks noGrp="1"/>
          </p:cNvSpPr>
          <p:nvPr>
            <p:ph type="body" idx="1"/>
          </p:nvPr>
        </p:nvSpPr>
        <p:spPr/>
        <p:txBody>
          <a:bodyPr/>
          <a:lstStyle/>
          <a:p>
            <a:r>
              <a:rPr lang="en-US" b="0" i="0" dirty="0">
                <a:effectLst/>
                <a:latin typeface="Times New Roman" panose="02020603050405020304" pitchFamily="18" charset="0"/>
              </a:rPr>
              <a:t>Goals: </a:t>
            </a:r>
            <a:r>
              <a:rPr lang="en-US" b="0" i="0" dirty="0">
                <a:effectLst/>
                <a:latin typeface="Arial" panose="020B0604020202020204" pitchFamily="34" charset="0"/>
              </a:rPr>
              <a:t>The goal of this task is for RFPGs to develop legislative, regulatory, administrative, or other recommendations. </a:t>
            </a:r>
          </a:p>
          <a:p>
            <a:endParaRPr lang="en-US" dirty="0"/>
          </a:p>
          <a:p>
            <a:r>
              <a:rPr lang="en-US" dirty="0"/>
              <a:t>This task is the stakeholder’s opportunity to voice their concerns regarding regional flood planning, and project implementation.  In the stakeholders opinion, what can be done to make the journey from Regional Flood Planning to Project Implementation smoother.</a:t>
            </a:r>
          </a:p>
          <a:p>
            <a:endParaRPr lang="en-US" dirty="0"/>
          </a:p>
          <a:p>
            <a:pPr lvl="0"/>
            <a:r>
              <a:rPr lang="en-US" dirty="0"/>
              <a:t>Possible Considerations to include.  I personally cannot see a regional agreement on the third point and may consider cutting it from the start.</a:t>
            </a:r>
          </a:p>
          <a:p>
            <a:endParaRPr lang="en-US" dirty="0"/>
          </a:p>
        </p:txBody>
      </p:sp>
    </p:spTree>
    <p:extLst>
      <p:ext uri="{BB962C8B-B14F-4D97-AF65-F5344CB8AC3E}">
        <p14:creationId xmlns:p14="http://schemas.microsoft.com/office/powerpoint/2010/main" val="2630432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9BE73D-CDCE-45FC-82DB-B5CF894CA8CE}"/>
              </a:ext>
            </a:extLst>
          </p:cNvPr>
          <p:cNvSpPr>
            <a:spLocks noGrp="1"/>
          </p:cNvSpPr>
          <p:nvPr>
            <p:ph type="body" idx="1"/>
          </p:nvPr>
        </p:nvSpPr>
        <p:spPr/>
        <p:txBody>
          <a:bodyPr/>
          <a:lstStyle/>
          <a:p>
            <a:r>
              <a:rPr lang="en-US" b="0" i="0" dirty="0">
                <a:effectLst/>
                <a:latin typeface="Times New Roman" panose="02020603050405020304" pitchFamily="18" charset="0"/>
              </a:rPr>
              <a:t>Goals: </a:t>
            </a:r>
            <a:r>
              <a:rPr lang="en-US" b="0" i="0" dirty="0">
                <a:effectLst/>
                <a:latin typeface="Arial" panose="020B0604020202020204" pitchFamily="34" charset="0"/>
              </a:rPr>
              <a:t>The goal of this task is for RFPGs to develop legislative, regulatory, administrative, or other recommendations. </a:t>
            </a:r>
          </a:p>
          <a:p>
            <a:endParaRPr lang="en-US" dirty="0"/>
          </a:p>
          <a:p>
            <a:r>
              <a:rPr lang="en-US" dirty="0"/>
              <a:t>This task is the stakeholder’s opportunity to voice their concerns regarding regional flood planning, and project implementation.  In the stakeholders opinion, what can be done to make the journey from Regional Flood Planning to Project Implementation smoother.</a:t>
            </a:r>
          </a:p>
          <a:p>
            <a:endParaRPr lang="en-US" dirty="0"/>
          </a:p>
          <a:p>
            <a:pPr lvl="0"/>
            <a:r>
              <a:rPr lang="en-US" dirty="0"/>
              <a:t>Possible Considerations to include.  I personally cannot see a regional agreement on the third point and may consider cutting it from the start.</a:t>
            </a:r>
          </a:p>
          <a:p>
            <a:endParaRPr lang="en-US" dirty="0"/>
          </a:p>
        </p:txBody>
      </p:sp>
    </p:spTree>
    <p:extLst>
      <p:ext uri="{BB962C8B-B14F-4D97-AF65-F5344CB8AC3E}">
        <p14:creationId xmlns:p14="http://schemas.microsoft.com/office/powerpoint/2010/main" val="76372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9BE73D-CDCE-45FC-82DB-B5CF894CA8CE}"/>
              </a:ext>
            </a:extLst>
          </p:cNvPr>
          <p:cNvSpPr>
            <a:spLocks noGrp="1"/>
          </p:cNvSpPr>
          <p:nvPr>
            <p:ph type="body" idx="1"/>
          </p:nvPr>
        </p:nvSpPr>
        <p:spPr/>
        <p:txBody>
          <a:bodyPr/>
          <a:lstStyle/>
          <a:p>
            <a:r>
              <a:rPr lang="en-US" b="0" i="0" dirty="0">
                <a:effectLst/>
                <a:latin typeface="Times New Roman" panose="02020603050405020304" pitchFamily="18" charset="0"/>
              </a:rPr>
              <a:t>Goals: </a:t>
            </a:r>
            <a:r>
              <a:rPr lang="en-US" b="0" i="0" dirty="0">
                <a:effectLst/>
                <a:latin typeface="Arial" panose="020B0604020202020204" pitchFamily="34" charset="0"/>
              </a:rPr>
              <a:t>The goal of this task is for RFPGs to develop legislative, regulatory, administrative, or other recommendations. </a:t>
            </a:r>
          </a:p>
          <a:p>
            <a:endParaRPr lang="en-US" dirty="0"/>
          </a:p>
          <a:p>
            <a:r>
              <a:rPr lang="en-US" dirty="0"/>
              <a:t>This task is the stakeholder’s opportunity to voice their concerns regarding regional flood planning, and project implementation.  In the stakeholders opinion, what can be done to make the journey from Regional Flood Planning to Project Implementation smoother.</a:t>
            </a:r>
          </a:p>
          <a:p>
            <a:endParaRPr lang="en-US" dirty="0"/>
          </a:p>
          <a:p>
            <a:pPr lvl="0"/>
            <a:r>
              <a:rPr lang="en-US" dirty="0"/>
              <a:t>Possible Considerations to include.  I personally cannot see a regional agreement on the third point and may consider cutting it from the start.</a:t>
            </a:r>
          </a:p>
          <a:p>
            <a:endParaRPr lang="en-US" dirty="0"/>
          </a:p>
        </p:txBody>
      </p:sp>
    </p:spTree>
    <p:extLst>
      <p:ext uri="{BB962C8B-B14F-4D97-AF65-F5344CB8AC3E}">
        <p14:creationId xmlns:p14="http://schemas.microsoft.com/office/powerpoint/2010/main" val="310013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9BE73D-CDCE-45FC-82DB-B5CF894CA8CE}"/>
              </a:ext>
            </a:extLst>
          </p:cNvPr>
          <p:cNvSpPr>
            <a:spLocks noGrp="1"/>
          </p:cNvSpPr>
          <p:nvPr>
            <p:ph type="body" idx="1"/>
          </p:nvPr>
        </p:nvSpPr>
        <p:spPr/>
        <p:txBody>
          <a:bodyPr/>
          <a:lstStyle/>
          <a:p>
            <a:r>
              <a:rPr lang="en-US" b="0" i="0" dirty="0">
                <a:effectLst/>
                <a:latin typeface="Times New Roman" panose="02020603050405020304" pitchFamily="18" charset="0"/>
              </a:rPr>
              <a:t>Goals: </a:t>
            </a:r>
            <a:r>
              <a:rPr lang="en-US" b="0" i="0" dirty="0">
                <a:effectLst/>
                <a:latin typeface="Arial" panose="020B0604020202020204" pitchFamily="34" charset="0"/>
              </a:rPr>
              <a:t>The goal of this task is for RFPGs to develop legislative, regulatory, administrative, or other recommendations. </a:t>
            </a:r>
          </a:p>
          <a:p>
            <a:endParaRPr lang="en-US" dirty="0"/>
          </a:p>
          <a:p>
            <a:r>
              <a:rPr lang="en-US" dirty="0"/>
              <a:t>This task is the stakeholder’s opportunity to voice their concerns regarding regional flood planning, and project implementation.  In the stakeholders opinion, what can be done to make the journey from Regional Flood Planning to Project Implementation smoother.</a:t>
            </a:r>
          </a:p>
          <a:p>
            <a:endParaRPr lang="en-US" dirty="0"/>
          </a:p>
          <a:p>
            <a:pPr lvl="0"/>
            <a:r>
              <a:rPr lang="en-US" dirty="0"/>
              <a:t>Possible Considerations to include.  I personally cannot see a regional agreement on the third point and may consider cutting it from the start.</a:t>
            </a:r>
          </a:p>
          <a:p>
            <a:endParaRPr lang="en-US" dirty="0"/>
          </a:p>
        </p:txBody>
      </p:sp>
    </p:spTree>
    <p:extLst>
      <p:ext uri="{BB962C8B-B14F-4D97-AF65-F5344CB8AC3E}">
        <p14:creationId xmlns:p14="http://schemas.microsoft.com/office/powerpoint/2010/main" val="4241597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0D8876-CDD3-4725-9B4E-EA78E443E730}"/>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706CD14D-2552-4F80-8E55-0105F30A2DB2}"/>
              </a:ext>
            </a:extLst>
          </p:cNvPr>
          <p:cNvSpPr>
            <a:spLocks noGrp="1"/>
          </p:cNvSpPr>
          <p:nvPr>
            <p:ph type="title"/>
          </p:nvPr>
        </p:nvSpPr>
        <p:spPr>
          <a:xfrm>
            <a:off x="163902" y="166718"/>
            <a:ext cx="8005313" cy="3715169"/>
          </a:xfrm>
        </p:spPr>
        <p:txBody>
          <a:bodyPr>
            <a:noAutofit/>
          </a:bodyPr>
          <a:lstStyle>
            <a:lvl1pPr algn="l">
              <a:defRPr sz="5400">
                <a:solidFill>
                  <a:schemeClr val="accent6">
                    <a:lumMod val="40000"/>
                    <a:lumOff val="60000"/>
                  </a:schemeClr>
                </a:solidFill>
                <a:latin typeface="Arial Black" panose="020B0A04020102020204" pitchFamily="34" charset="0"/>
              </a:defRPr>
            </a:lvl1pPr>
          </a:lstStyle>
          <a:p>
            <a:r>
              <a:rPr lang="en-US" dirty="0"/>
              <a:t>Click to edit Master title style</a:t>
            </a:r>
          </a:p>
        </p:txBody>
      </p:sp>
      <p:pic>
        <p:nvPicPr>
          <p:cNvPr id="8" name="Picture 7" descr="Logo&#10;&#10;Description automatically generated">
            <a:extLst>
              <a:ext uri="{FF2B5EF4-FFF2-40B4-BE49-F238E27FC236}">
                <a16:creationId xmlns:a16="http://schemas.microsoft.com/office/drawing/2014/main" id="{381715EC-2485-44AE-A18F-D5C5DC429E99}"/>
              </a:ext>
            </a:extLst>
          </p:cNvPr>
          <p:cNvPicPr>
            <a:picLocks noChangeAspect="1"/>
          </p:cNvPicPr>
          <p:nvPr userDrawn="1"/>
        </p:nvPicPr>
        <p:blipFill>
          <a:blip r:embed="rId2"/>
          <a:stretch>
            <a:fillRect/>
          </a:stretch>
        </p:blipFill>
        <p:spPr>
          <a:xfrm>
            <a:off x="473240" y="6032800"/>
            <a:ext cx="2050953" cy="453036"/>
          </a:xfrm>
          <a:prstGeom prst="rect">
            <a:avLst/>
          </a:prstGeom>
        </p:spPr>
      </p:pic>
      <p:sp>
        <p:nvSpPr>
          <p:cNvPr id="3" name="Text Placeholder 2">
            <a:extLst>
              <a:ext uri="{FF2B5EF4-FFF2-40B4-BE49-F238E27FC236}">
                <a16:creationId xmlns:a16="http://schemas.microsoft.com/office/drawing/2014/main" id="{BF6A4B9D-BF87-43E8-A464-C9E5F383CEEF}"/>
              </a:ext>
            </a:extLst>
          </p:cNvPr>
          <p:cNvSpPr>
            <a:spLocks noGrp="1"/>
          </p:cNvSpPr>
          <p:nvPr>
            <p:ph type="body" sz="quarter" idx="10" hasCustomPrompt="1"/>
          </p:nvPr>
        </p:nvSpPr>
        <p:spPr>
          <a:xfrm>
            <a:off x="163901" y="4048605"/>
            <a:ext cx="8005314" cy="535497"/>
          </a:xfrm>
        </p:spPr>
        <p:txBody>
          <a:bodyPr/>
          <a:lstStyle>
            <a:lvl1pPr>
              <a:defRPr b="1" i="1">
                <a:solidFill>
                  <a:schemeClr val="bg1"/>
                </a:solidFill>
              </a:defRPr>
            </a:lvl1pPr>
          </a:lstStyle>
          <a:p>
            <a:pPr lvl="0"/>
            <a:r>
              <a:rPr lang="en-US" dirty="0"/>
              <a:t>Subject Here</a:t>
            </a:r>
          </a:p>
        </p:txBody>
      </p:sp>
      <p:sp>
        <p:nvSpPr>
          <p:cNvPr id="9" name="Text Placeholder 2">
            <a:extLst>
              <a:ext uri="{FF2B5EF4-FFF2-40B4-BE49-F238E27FC236}">
                <a16:creationId xmlns:a16="http://schemas.microsoft.com/office/drawing/2014/main" id="{92308849-C8F2-4691-B298-EB4505244942}"/>
              </a:ext>
            </a:extLst>
          </p:cNvPr>
          <p:cNvSpPr>
            <a:spLocks noGrp="1"/>
          </p:cNvSpPr>
          <p:nvPr>
            <p:ph type="body" sz="quarter" idx="11" hasCustomPrompt="1"/>
          </p:nvPr>
        </p:nvSpPr>
        <p:spPr>
          <a:xfrm>
            <a:off x="163900" y="5125139"/>
            <a:ext cx="8005315" cy="535497"/>
          </a:xfrm>
        </p:spPr>
        <p:txBody>
          <a:bodyPr>
            <a:normAutofit/>
          </a:bodyPr>
          <a:lstStyle>
            <a:lvl1pPr>
              <a:defRPr sz="1800" b="1" i="0">
                <a:solidFill>
                  <a:schemeClr val="bg1"/>
                </a:solidFill>
              </a:defRPr>
            </a:lvl1pPr>
          </a:lstStyle>
          <a:p>
            <a:pPr lvl="0"/>
            <a:r>
              <a:rPr lang="en-US" dirty="0"/>
              <a:t>Date</a:t>
            </a:r>
          </a:p>
        </p:txBody>
      </p:sp>
      <p:sp>
        <p:nvSpPr>
          <p:cNvPr id="5" name="Picture Placeholder 4">
            <a:extLst>
              <a:ext uri="{FF2B5EF4-FFF2-40B4-BE49-F238E27FC236}">
                <a16:creationId xmlns:a16="http://schemas.microsoft.com/office/drawing/2014/main" id="{CBCC82C5-34C8-4FF6-AD27-FCF956F88412}"/>
              </a:ext>
            </a:extLst>
          </p:cNvPr>
          <p:cNvSpPr>
            <a:spLocks noGrp="1"/>
          </p:cNvSpPr>
          <p:nvPr>
            <p:ph type="pic" sz="quarter" idx="12"/>
          </p:nvPr>
        </p:nvSpPr>
        <p:spPr>
          <a:xfrm>
            <a:off x="8169275" y="0"/>
            <a:ext cx="4022725" cy="6858000"/>
          </a:xfrm>
        </p:spPr>
        <p:txBody>
          <a:bodyPr/>
          <a:lstStyle/>
          <a:p>
            <a:endParaRPr lang="en-US" dirty="0"/>
          </a:p>
        </p:txBody>
      </p:sp>
    </p:spTree>
    <p:extLst>
      <p:ext uri="{BB962C8B-B14F-4D97-AF65-F5344CB8AC3E}">
        <p14:creationId xmlns:p14="http://schemas.microsoft.com/office/powerpoint/2010/main" val="262782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8E19BED-736D-41CD-ACFB-C19B6F110C0A}"/>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water, water sport, wave&#10;&#10;Description automatically generated">
            <a:extLst>
              <a:ext uri="{FF2B5EF4-FFF2-40B4-BE49-F238E27FC236}">
                <a16:creationId xmlns:a16="http://schemas.microsoft.com/office/drawing/2014/main" id="{9DCEFFF0-C84D-474A-8E37-414B5C1EBCBA}"/>
              </a:ext>
            </a:extLst>
          </p:cNvPr>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25" name="Title 1">
            <a:extLst>
              <a:ext uri="{FF2B5EF4-FFF2-40B4-BE49-F238E27FC236}">
                <a16:creationId xmlns:a16="http://schemas.microsoft.com/office/drawing/2014/main" id="{3EC020E6-C0B5-42E2-875B-CCAD8E7C0FFA}"/>
              </a:ext>
            </a:extLst>
          </p:cNvPr>
          <p:cNvSpPr>
            <a:spLocks noGrp="1"/>
          </p:cNvSpPr>
          <p:nvPr userDrawn="1">
            <p:ph type="title" hasCustomPrompt="1"/>
          </p:nvPr>
        </p:nvSpPr>
        <p:spPr>
          <a:xfrm>
            <a:off x="3812874" y="776377"/>
            <a:ext cx="8379125" cy="4554429"/>
          </a:xfrm>
        </p:spPr>
        <p:txBody>
          <a:bodyPr wrap="square" lIns="0" tIns="0" rIns="0" bIns="0" anchor="ctr" anchorCtr="0">
            <a:normAutofit/>
          </a:bodyPr>
          <a:lstStyle>
            <a:lvl1pPr algn="ctr">
              <a:defRPr sz="5400" b="0" spc="100" baseline="0">
                <a:solidFill>
                  <a:schemeClr val="bg1"/>
                </a:solidFill>
                <a:latin typeface="Arial Black" panose="020B0A04020102020204" pitchFamily="34" charset="0"/>
              </a:defRPr>
            </a:lvl1pPr>
          </a:lstStyle>
          <a:p>
            <a:r>
              <a:rPr lang="en-US" dirty="0"/>
              <a:t>SECTION | HEADER</a:t>
            </a:r>
          </a:p>
        </p:txBody>
      </p:sp>
      <p:sp>
        <p:nvSpPr>
          <p:cNvPr id="7" name="Slide Number Placeholder 4">
            <a:extLst>
              <a:ext uri="{FF2B5EF4-FFF2-40B4-BE49-F238E27FC236}">
                <a16:creationId xmlns:a16="http://schemas.microsoft.com/office/drawing/2014/main" id="{D02B97AE-1E50-4834-8D74-1CA357121BAA}"/>
              </a:ext>
            </a:extLst>
          </p:cNvPr>
          <p:cNvSpPr>
            <a:spLocks noGrp="1"/>
          </p:cNvSpPr>
          <p:nvPr>
            <p:ph type="sldNum" sz="quarter" idx="12"/>
          </p:nvPr>
        </p:nvSpPr>
        <p:spPr>
          <a:xfrm>
            <a:off x="8610600" y="6166570"/>
            <a:ext cx="3285224" cy="365125"/>
          </a:xfrm>
        </p:spPr>
        <p:txBody>
          <a:bodyPr lIns="0" tIns="0" rIns="0" bIns="0"/>
          <a:lstStyle>
            <a:lvl1pPr>
              <a:defRPr>
                <a:solidFill>
                  <a:schemeClr val="bg1"/>
                </a:solidFill>
              </a:defRPr>
            </a:lvl1pPr>
          </a:lstStyle>
          <a:p>
            <a:fld id="{28B090F5-E373-45F2-B20D-B6EACF1B4937}" type="slidenum">
              <a:rPr lang="en-US" smtClean="0"/>
              <a:pPr/>
              <a:t>‹#›</a:t>
            </a:fld>
            <a:endParaRPr lang="en-US" dirty="0"/>
          </a:p>
        </p:txBody>
      </p:sp>
      <p:pic>
        <p:nvPicPr>
          <p:cNvPr id="8" name="Picture 7">
            <a:extLst>
              <a:ext uri="{FF2B5EF4-FFF2-40B4-BE49-F238E27FC236}">
                <a16:creationId xmlns:a16="http://schemas.microsoft.com/office/drawing/2014/main" id="{E1644A2D-9761-4F5D-BA84-49367F9CD2D0}"/>
              </a:ext>
            </a:extLst>
          </p:cNvPr>
          <p:cNvPicPr>
            <a:picLocks noChangeAspect="1"/>
          </p:cNvPicPr>
          <p:nvPr userDrawn="1"/>
        </p:nvPicPr>
        <p:blipFill>
          <a:blip r:embed="rId3"/>
          <a:srcRect/>
          <a:stretch/>
        </p:blipFill>
        <p:spPr>
          <a:xfrm>
            <a:off x="308826" y="6169364"/>
            <a:ext cx="1606484" cy="354857"/>
          </a:xfrm>
          <a:prstGeom prst="rect">
            <a:avLst/>
          </a:prstGeom>
        </p:spPr>
      </p:pic>
      <p:sp>
        <p:nvSpPr>
          <p:cNvPr id="9" name="Rectangle 8">
            <a:extLst>
              <a:ext uri="{FF2B5EF4-FFF2-40B4-BE49-F238E27FC236}">
                <a16:creationId xmlns:a16="http://schemas.microsoft.com/office/drawing/2014/main" id="{BF2B80AD-C862-4A32-9527-ED8217834483}"/>
              </a:ext>
            </a:extLst>
          </p:cNvPr>
          <p:cNvSpPr/>
          <p:nvPr userDrawn="1"/>
        </p:nvSpPr>
        <p:spPr>
          <a:xfrm>
            <a:off x="0" y="6676845"/>
            <a:ext cx="4117676" cy="181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96D1704-8133-4EDC-B101-FB4F2ED61969}"/>
              </a:ext>
            </a:extLst>
          </p:cNvPr>
          <p:cNvSpPr/>
          <p:nvPr userDrawn="1"/>
        </p:nvSpPr>
        <p:spPr>
          <a:xfrm>
            <a:off x="4037162" y="6676845"/>
            <a:ext cx="4117676" cy="18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F5BCA83-D1AD-4F31-9384-CCDBF7F0B54F}"/>
              </a:ext>
            </a:extLst>
          </p:cNvPr>
          <p:cNvSpPr/>
          <p:nvPr userDrawn="1"/>
        </p:nvSpPr>
        <p:spPr>
          <a:xfrm>
            <a:off x="8074324" y="6676845"/>
            <a:ext cx="4117676" cy="181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BF0B4710-71C7-4E57-9F8A-FB05285B482E}"/>
              </a:ext>
            </a:extLst>
          </p:cNvPr>
          <p:cNvSpPr>
            <a:spLocks noGrp="1"/>
          </p:cNvSpPr>
          <p:nvPr>
            <p:ph type="pic" sz="quarter" idx="13"/>
          </p:nvPr>
        </p:nvSpPr>
        <p:spPr>
          <a:xfrm>
            <a:off x="0" y="1282612"/>
            <a:ext cx="3605213" cy="3545281"/>
          </a:xfrm>
        </p:spPr>
        <p:txBody>
          <a:bodyPr/>
          <a:lstStyle/>
          <a:p>
            <a:endParaRPr lang="en-US" dirty="0"/>
          </a:p>
        </p:txBody>
      </p:sp>
    </p:spTree>
    <p:extLst>
      <p:ext uri="{BB962C8B-B14F-4D97-AF65-F5344CB8AC3E}">
        <p14:creationId xmlns:p14="http://schemas.microsoft.com/office/powerpoint/2010/main" val="175984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amp; Content">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8BA410B6-C0F9-455F-95A5-BF7C67291A33}"/>
              </a:ext>
            </a:extLst>
          </p:cNvPr>
          <p:cNvSpPr>
            <a:spLocks noGrp="1"/>
          </p:cNvSpPr>
          <p:nvPr userDrawn="1">
            <p:ph type="sldNum" sz="quarter" idx="12"/>
          </p:nvPr>
        </p:nvSpPr>
        <p:spPr>
          <a:xfrm>
            <a:off x="8610600" y="6166570"/>
            <a:ext cx="3285224" cy="365125"/>
          </a:xfrm>
        </p:spPr>
        <p:txBody>
          <a:bodyPr lIns="0" tIns="0" rIns="0" bIns="0"/>
          <a:lstStyle>
            <a:lvl1pPr>
              <a:defRPr>
                <a:solidFill>
                  <a:schemeClr val="accent1"/>
                </a:solidFill>
              </a:defRPr>
            </a:lvl1pPr>
          </a:lstStyle>
          <a:p>
            <a:fld id="{28B090F5-E373-45F2-B20D-B6EACF1B4937}" type="slidenum">
              <a:rPr lang="en-US" smtClean="0"/>
              <a:pPr/>
              <a:t>‹#›</a:t>
            </a:fld>
            <a:endParaRPr lang="en-US" dirty="0"/>
          </a:p>
        </p:txBody>
      </p:sp>
      <p:sp>
        <p:nvSpPr>
          <p:cNvPr id="19" name="Title 1">
            <a:extLst>
              <a:ext uri="{FF2B5EF4-FFF2-40B4-BE49-F238E27FC236}">
                <a16:creationId xmlns:a16="http://schemas.microsoft.com/office/drawing/2014/main" id="{DEC64CFD-07ED-4203-913C-509DD5A594CB}"/>
              </a:ext>
            </a:extLst>
          </p:cNvPr>
          <p:cNvSpPr>
            <a:spLocks noGrp="1"/>
          </p:cNvSpPr>
          <p:nvPr userDrawn="1">
            <p:ph type="title" hasCustomPrompt="1"/>
          </p:nvPr>
        </p:nvSpPr>
        <p:spPr>
          <a:xfrm>
            <a:off x="1518249" y="342496"/>
            <a:ext cx="10377576" cy="498598"/>
          </a:xfrm>
        </p:spPr>
        <p:txBody>
          <a:bodyPr wrap="square" lIns="0" tIns="0" rIns="0" bIns="0" anchor="t" anchorCtr="0">
            <a:spAutoFit/>
          </a:bodyPr>
          <a:lstStyle>
            <a:lvl1pPr>
              <a:defRPr sz="3600" b="0" spc="100" baseline="0">
                <a:solidFill>
                  <a:schemeClr val="accent1"/>
                </a:solidFill>
                <a:latin typeface="Arial Black" panose="020B0A04020102020204" pitchFamily="34" charset="0"/>
              </a:defRPr>
            </a:lvl1pPr>
          </a:lstStyle>
          <a:p>
            <a:r>
              <a:rPr lang="en-US" dirty="0"/>
              <a:t>SECTION | HEADER</a:t>
            </a:r>
          </a:p>
        </p:txBody>
      </p:sp>
      <p:sp>
        <p:nvSpPr>
          <p:cNvPr id="20" name="Text Placeholder 10">
            <a:extLst>
              <a:ext uri="{FF2B5EF4-FFF2-40B4-BE49-F238E27FC236}">
                <a16:creationId xmlns:a16="http://schemas.microsoft.com/office/drawing/2014/main" id="{DF6FD97E-1B2F-454C-8221-2BADC4D8C8F2}"/>
              </a:ext>
            </a:extLst>
          </p:cNvPr>
          <p:cNvSpPr>
            <a:spLocks noGrp="1"/>
          </p:cNvSpPr>
          <p:nvPr userDrawn="1">
            <p:ph type="body" sz="quarter" idx="15" hasCustomPrompt="1"/>
          </p:nvPr>
        </p:nvSpPr>
        <p:spPr>
          <a:xfrm>
            <a:off x="1518248" y="850480"/>
            <a:ext cx="10377575" cy="387798"/>
          </a:xfrm>
        </p:spPr>
        <p:txBody>
          <a:bodyPr wrap="square" lIns="0" tIns="0" rIns="0" bIns="0">
            <a:spAutoFit/>
          </a:bodyPr>
          <a:lstStyle>
            <a:lvl1pPr marL="0" indent="0">
              <a:buFont typeface="Wingdings" panose="05000000000000000000" pitchFamily="2" charset="2"/>
              <a:buNone/>
              <a:defRPr sz="2800" b="1" i="1">
                <a:solidFill>
                  <a:schemeClr val="accent2"/>
                </a:solidFill>
                <a:latin typeface="+mj-lt"/>
              </a:defRPr>
            </a:lvl1pPr>
            <a:lvl2pPr marL="800100" indent="-342900">
              <a:buFont typeface="Wingdings" panose="05000000000000000000" pitchFamily="2" charset="2"/>
              <a:buChar char="q"/>
              <a:defRPr>
                <a:solidFill>
                  <a:schemeClr val="bg1"/>
                </a:solidFill>
              </a:defRPr>
            </a:lvl2pPr>
            <a:lvl3pPr marL="1257300" indent="-342900">
              <a:buFont typeface="Wingdings" panose="05000000000000000000" pitchFamily="2" charset="2"/>
              <a:buChar char="q"/>
              <a:defRPr>
                <a:solidFill>
                  <a:schemeClr val="bg1"/>
                </a:solidFill>
              </a:defRPr>
            </a:lvl3pPr>
            <a:lvl4pPr marL="1657350" indent="-285750">
              <a:buFont typeface="Wingdings" panose="05000000000000000000" pitchFamily="2" charset="2"/>
              <a:buChar char="q"/>
              <a:defRPr>
                <a:solidFill>
                  <a:schemeClr val="bg1"/>
                </a:solidFill>
              </a:defRPr>
            </a:lvl4pPr>
            <a:lvl5pPr marL="2114550" indent="-285750">
              <a:buFont typeface="Wingdings" panose="05000000000000000000" pitchFamily="2" charset="2"/>
              <a:buChar char="q"/>
              <a:defRPr>
                <a:solidFill>
                  <a:schemeClr val="bg1"/>
                </a:solidFill>
              </a:defRPr>
            </a:lvl5pPr>
          </a:lstStyle>
          <a:p>
            <a:pPr lvl="0"/>
            <a:r>
              <a:rPr lang="en-US" dirty="0" err="1"/>
              <a:t>Subheader</a:t>
            </a:r>
            <a:endParaRPr lang="en-US" dirty="0"/>
          </a:p>
        </p:txBody>
      </p:sp>
      <p:sp>
        <p:nvSpPr>
          <p:cNvPr id="21" name="Text Placeholder 13">
            <a:extLst>
              <a:ext uri="{FF2B5EF4-FFF2-40B4-BE49-F238E27FC236}">
                <a16:creationId xmlns:a16="http://schemas.microsoft.com/office/drawing/2014/main" id="{715EAEFF-7919-4FDC-8DD2-B639BA170CBF}"/>
              </a:ext>
            </a:extLst>
          </p:cNvPr>
          <p:cNvSpPr>
            <a:spLocks noGrp="1"/>
          </p:cNvSpPr>
          <p:nvPr userDrawn="1">
            <p:ph type="body" sz="quarter" idx="16"/>
          </p:nvPr>
        </p:nvSpPr>
        <p:spPr>
          <a:xfrm>
            <a:off x="296177" y="1527243"/>
            <a:ext cx="11599646" cy="1949252"/>
          </a:xfrm>
        </p:spPr>
        <p:txBody>
          <a:bodyPr wrap="square">
            <a:spAutoFit/>
          </a:bodyPr>
          <a:lstStyle>
            <a:lvl1pPr marL="342900" indent="-342900">
              <a:lnSpc>
                <a:spcPct val="100000"/>
              </a:lnSpc>
              <a:spcAft>
                <a:spcPts val="300"/>
              </a:spcAft>
              <a:buFont typeface="Wingdings" panose="05000000000000000000" pitchFamily="2" charset="2"/>
              <a:buChar char="q"/>
              <a:defRPr sz="2400" b="1">
                <a:solidFill>
                  <a:schemeClr val="accent1"/>
                </a:solidFill>
                <a:latin typeface="+mn-lt"/>
              </a:defRPr>
            </a:lvl1pPr>
            <a:lvl2pPr marL="800100" indent="-342900">
              <a:lnSpc>
                <a:spcPct val="100000"/>
              </a:lnSpc>
              <a:spcAft>
                <a:spcPts val="300"/>
              </a:spcAft>
              <a:buFont typeface="Wingdings" panose="05000000000000000000" pitchFamily="2" charset="2"/>
              <a:buChar char="q"/>
              <a:defRPr sz="2000">
                <a:solidFill>
                  <a:schemeClr val="accent1"/>
                </a:solidFill>
                <a:latin typeface="+mn-lt"/>
              </a:defRPr>
            </a:lvl2pPr>
            <a:lvl3pPr marL="1257300" indent="-342900">
              <a:lnSpc>
                <a:spcPct val="100000"/>
              </a:lnSpc>
              <a:spcAft>
                <a:spcPts val="300"/>
              </a:spcAft>
              <a:buFont typeface="Wingdings" panose="05000000000000000000" pitchFamily="2" charset="2"/>
              <a:buChar char="q"/>
              <a:defRPr sz="1800">
                <a:solidFill>
                  <a:schemeClr val="accent1"/>
                </a:solidFill>
                <a:latin typeface="+mn-lt"/>
              </a:defRPr>
            </a:lvl3pPr>
            <a:lvl4pPr marL="1657350" indent="-285750">
              <a:lnSpc>
                <a:spcPct val="100000"/>
              </a:lnSpc>
              <a:spcAft>
                <a:spcPts val="300"/>
              </a:spcAft>
              <a:buFont typeface="Wingdings" panose="05000000000000000000" pitchFamily="2" charset="2"/>
              <a:buChar char="q"/>
              <a:defRPr sz="1600">
                <a:solidFill>
                  <a:schemeClr val="accent1"/>
                </a:solidFill>
                <a:latin typeface="+mn-lt"/>
              </a:defRPr>
            </a:lvl4pPr>
            <a:lvl5pPr marL="2114550" indent="-285750">
              <a:lnSpc>
                <a:spcPct val="100000"/>
              </a:lnSpc>
              <a:spcAft>
                <a:spcPts val="300"/>
              </a:spcAft>
              <a:buFont typeface="Wingdings" panose="05000000000000000000" pitchFamily="2" charset="2"/>
              <a:buChar char="q"/>
              <a:defRPr sz="160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a:extLst>
              <a:ext uri="{FF2B5EF4-FFF2-40B4-BE49-F238E27FC236}">
                <a16:creationId xmlns:a16="http://schemas.microsoft.com/office/drawing/2014/main" id="{19C71894-0355-4E45-A932-5BB579F29050}"/>
              </a:ext>
            </a:extLst>
          </p:cNvPr>
          <p:cNvPicPr>
            <a:picLocks noChangeAspect="1"/>
          </p:cNvPicPr>
          <p:nvPr userDrawn="1"/>
        </p:nvPicPr>
        <p:blipFill>
          <a:blip r:embed="rId2"/>
          <a:srcRect/>
          <a:stretch/>
        </p:blipFill>
        <p:spPr>
          <a:xfrm>
            <a:off x="296176" y="6169364"/>
            <a:ext cx="1631785" cy="354857"/>
          </a:xfrm>
          <a:prstGeom prst="rect">
            <a:avLst/>
          </a:prstGeom>
        </p:spPr>
      </p:pic>
      <p:sp>
        <p:nvSpPr>
          <p:cNvPr id="10" name="Rectangle 9">
            <a:extLst>
              <a:ext uri="{FF2B5EF4-FFF2-40B4-BE49-F238E27FC236}">
                <a16:creationId xmlns:a16="http://schemas.microsoft.com/office/drawing/2014/main" id="{A486F702-5040-4659-A865-FC165818DB47}"/>
              </a:ext>
            </a:extLst>
          </p:cNvPr>
          <p:cNvSpPr/>
          <p:nvPr userDrawn="1"/>
        </p:nvSpPr>
        <p:spPr>
          <a:xfrm>
            <a:off x="0" y="6676845"/>
            <a:ext cx="4117676" cy="181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3659EA-E756-4C7A-A46A-7824D9C07DB1}"/>
              </a:ext>
            </a:extLst>
          </p:cNvPr>
          <p:cNvSpPr/>
          <p:nvPr userDrawn="1"/>
        </p:nvSpPr>
        <p:spPr>
          <a:xfrm>
            <a:off x="4037162" y="6676845"/>
            <a:ext cx="4117676" cy="18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8A784B-BE30-42B1-B8E3-1A72693BF234}"/>
              </a:ext>
            </a:extLst>
          </p:cNvPr>
          <p:cNvSpPr/>
          <p:nvPr userDrawn="1"/>
        </p:nvSpPr>
        <p:spPr>
          <a:xfrm>
            <a:off x="8074324" y="6676845"/>
            <a:ext cx="4117676" cy="181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61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8BA410B6-C0F9-455F-95A5-BF7C67291A33}"/>
              </a:ext>
            </a:extLst>
          </p:cNvPr>
          <p:cNvSpPr>
            <a:spLocks noGrp="1"/>
          </p:cNvSpPr>
          <p:nvPr userDrawn="1">
            <p:ph type="sldNum" sz="quarter" idx="12"/>
          </p:nvPr>
        </p:nvSpPr>
        <p:spPr>
          <a:xfrm>
            <a:off x="8610600" y="6166570"/>
            <a:ext cx="3285224" cy="365125"/>
          </a:xfrm>
        </p:spPr>
        <p:txBody>
          <a:bodyPr lIns="0" tIns="0" rIns="0" bIns="0"/>
          <a:lstStyle>
            <a:lvl1pPr>
              <a:defRPr>
                <a:solidFill>
                  <a:schemeClr val="accent1"/>
                </a:solidFill>
              </a:defRPr>
            </a:lvl1pPr>
          </a:lstStyle>
          <a:p>
            <a:fld id="{28B090F5-E373-45F2-B20D-B6EACF1B4937}" type="slidenum">
              <a:rPr lang="en-US" smtClean="0"/>
              <a:pPr/>
              <a:t>‹#›</a:t>
            </a:fld>
            <a:endParaRPr lang="en-US" dirty="0"/>
          </a:p>
        </p:txBody>
      </p:sp>
      <p:pic>
        <p:nvPicPr>
          <p:cNvPr id="22" name="Picture 21">
            <a:extLst>
              <a:ext uri="{FF2B5EF4-FFF2-40B4-BE49-F238E27FC236}">
                <a16:creationId xmlns:a16="http://schemas.microsoft.com/office/drawing/2014/main" id="{19C71894-0355-4E45-A932-5BB579F29050}"/>
              </a:ext>
            </a:extLst>
          </p:cNvPr>
          <p:cNvPicPr>
            <a:picLocks noChangeAspect="1"/>
          </p:cNvPicPr>
          <p:nvPr userDrawn="1"/>
        </p:nvPicPr>
        <p:blipFill>
          <a:blip r:embed="rId2"/>
          <a:srcRect/>
          <a:stretch/>
        </p:blipFill>
        <p:spPr>
          <a:xfrm>
            <a:off x="296176" y="6169364"/>
            <a:ext cx="1631785" cy="354857"/>
          </a:xfrm>
          <a:prstGeom prst="rect">
            <a:avLst/>
          </a:prstGeom>
        </p:spPr>
      </p:pic>
      <p:sp>
        <p:nvSpPr>
          <p:cNvPr id="10" name="Rectangle 9">
            <a:extLst>
              <a:ext uri="{FF2B5EF4-FFF2-40B4-BE49-F238E27FC236}">
                <a16:creationId xmlns:a16="http://schemas.microsoft.com/office/drawing/2014/main" id="{A486F702-5040-4659-A865-FC165818DB47}"/>
              </a:ext>
            </a:extLst>
          </p:cNvPr>
          <p:cNvSpPr/>
          <p:nvPr userDrawn="1"/>
        </p:nvSpPr>
        <p:spPr>
          <a:xfrm>
            <a:off x="0" y="6676845"/>
            <a:ext cx="4117676" cy="181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E3659EA-E756-4C7A-A46A-7824D9C07DB1}"/>
              </a:ext>
            </a:extLst>
          </p:cNvPr>
          <p:cNvSpPr/>
          <p:nvPr userDrawn="1"/>
        </p:nvSpPr>
        <p:spPr>
          <a:xfrm>
            <a:off x="4037162" y="6676845"/>
            <a:ext cx="4117676" cy="18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8A784B-BE30-42B1-B8E3-1A72693BF234}"/>
              </a:ext>
            </a:extLst>
          </p:cNvPr>
          <p:cNvSpPr/>
          <p:nvPr userDrawn="1"/>
        </p:nvSpPr>
        <p:spPr>
          <a:xfrm>
            <a:off x="8074324" y="6676845"/>
            <a:ext cx="4117676" cy="181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661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perience">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79E57C6-8A25-4BF4-8512-0271A05B2ADB}"/>
              </a:ext>
            </a:extLst>
          </p:cNvPr>
          <p:cNvGrpSpPr/>
          <p:nvPr userDrawn="1"/>
        </p:nvGrpSpPr>
        <p:grpSpPr>
          <a:xfrm>
            <a:off x="124572" y="110280"/>
            <a:ext cx="1440025" cy="1269348"/>
            <a:chOff x="124572" y="110280"/>
            <a:chExt cx="1440025" cy="1269348"/>
          </a:xfrm>
        </p:grpSpPr>
        <p:sp>
          <p:nvSpPr>
            <p:cNvPr id="8" name="Oval 7">
              <a:extLst>
                <a:ext uri="{FF2B5EF4-FFF2-40B4-BE49-F238E27FC236}">
                  <a16:creationId xmlns:a16="http://schemas.microsoft.com/office/drawing/2014/main" id="{68914A66-769E-4C94-A74D-3EA1C96800C5}"/>
                </a:ext>
              </a:extLst>
            </p:cNvPr>
            <p:cNvSpPr/>
            <p:nvPr/>
          </p:nvSpPr>
          <p:spPr>
            <a:xfrm>
              <a:off x="124572" y="123330"/>
              <a:ext cx="1256296" cy="12562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784F83-78B8-47C0-9F46-C21A8F98FC06}"/>
                </a:ext>
              </a:extLst>
            </p:cNvPr>
            <p:cNvPicPr>
              <a:picLocks noChangeAspect="1"/>
            </p:cNvPicPr>
            <p:nvPr/>
          </p:nvPicPr>
          <p:blipFill>
            <a:blip r:embed="rId2"/>
            <a:srcRect/>
            <a:stretch/>
          </p:blipFill>
          <p:spPr>
            <a:xfrm>
              <a:off x="296640" y="110280"/>
              <a:ext cx="1267957" cy="1116150"/>
            </a:xfrm>
            <a:prstGeom prst="rect">
              <a:avLst/>
            </a:prstGeom>
            <a:ln>
              <a:noFill/>
            </a:ln>
          </p:spPr>
        </p:pic>
      </p:grpSp>
      <p:sp>
        <p:nvSpPr>
          <p:cNvPr id="15" name="Title 1">
            <a:extLst>
              <a:ext uri="{FF2B5EF4-FFF2-40B4-BE49-F238E27FC236}">
                <a16:creationId xmlns:a16="http://schemas.microsoft.com/office/drawing/2014/main" id="{3953A5B6-6D1F-4E84-B6D7-CD113724BC8F}"/>
              </a:ext>
            </a:extLst>
          </p:cNvPr>
          <p:cNvSpPr>
            <a:spLocks noGrp="1"/>
          </p:cNvSpPr>
          <p:nvPr>
            <p:ph type="title" hasCustomPrompt="1"/>
          </p:nvPr>
        </p:nvSpPr>
        <p:spPr>
          <a:xfrm>
            <a:off x="1828800" y="457200"/>
            <a:ext cx="10171801" cy="387798"/>
          </a:xfrm>
        </p:spPr>
        <p:txBody>
          <a:bodyPr wrap="square" lIns="0" tIns="0" rIns="0" bIns="0" anchor="t" anchorCtr="0">
            <a:spAutoFit/>
          </a:bodyPr>
          <a:lstStyle>
            <a:lvl1pPr>
              <a:defRPr sz="2800" b="0" spc="100" baseline="0">
                <a:solidFill>
                  <a:schemeClr val="accent1"/>
                </a:solidFill>
                <a:latin typeface="Arial Black" panose="020B0A04020102020204" pitchFamily="34" charset="0"/>
              </a:defRPr>
            </a:lvl1pPr>
          </a:lstStyle>
          <a:p>
            <a:r>
              <a:rPr lang="en-US"/>
              <a:t>SECTION | HEADER</a:t>
            </a:r>
          </a:p>
        </p:txBody>
      </p:sp>
      <p:sp>
        <p:nvSpPr>
          <p:cNvPr id="20" name="Text Placeholder 10">
            <a:extLst>
              <a:ext uri="{FF2B5EF4-FFF2-40B4-BE49-F238E27FC236}">
                <a16:creationId xmlns:a16="http://schemas.microsoft.com/office/drawing/2014/main" id="{628C319E-D495-4425-9555-314C279B6B58}"/>
              </a:ext>
            </a:extLst>
          </p:cNvPr>
          <p:cNvSpPr>
            <a:spLocks noGrp="1"/>
          </p:cNvSpPr>
          <p:nvPr>
            <p:ph type="body" sz="quarter" idx="15" hasCustomPrompt="1"/>
          </p:nvPr>
        </p:nvSpPr>
        <p:spPr>
          <a:xfrm>
            <a:off x="1828800" y="914400"/>
            <a:ext cx="10171800" cy="332399"/>
          </a:xfrm>
        </p:spPr>
        <p:txBody>
          <a:bodyPr wrap="square" lIns="0" tIns="0" rIns="0" bIns="0">
            <a:spAutoFit/>
          </a:bodyPr>
          <a:lstStyle>
            <a:lvl1pPr marL="0" indent="0">
              <a:buFont typeface="Wingdings" panose="05000000000000000000" pitchFamily="2" charset="2"/>
              <a:buNone/>
              <a:defRPr sz="2400" b="1" i="1">
                <a:solidFill>
                  <a:schemeClr val="accent2"/>
                </a:solidFill>
                <a:latin typeface="+mj-lt"/>
              </a:defRPr>
            </a:lvl1pPr>
            <a:lvl2pPr marL="800100" indent="-342900">
              <a:buFont typeface="Wingdings" panose="05000000000000000000" pitchFamily="2" charset="2"/>
              <a:buChar char="q"/>
              <a:defRPr>
                <a:solidFill>
                  <a:schemeClr val="bg1"/>
                </a:solidFill>
              </a:defRPr>
            </a:lvl2pPr>
            <a:lvl3pPr marL="1257300" indent="-342900">
              <a:buFont typeface="Wingdings" panose="05000000000000000000" pitchFamily="2" charset="2"/>
              <a:buChar char="q"/>
              <a:defRPr>
                <a:solidFill>
                  <a:schemeClr val="bg1"/>
                </a:solidFill>
              </a:defRPr>
            </a:lvl3pPr>
            <a:lvl4pPr marL="1657350" indent="-285750">
              <a:buFont typeface="Wingdings" panose="05000000000000000000" pitchFamily="2" charset="2"/>
              <a:buChar char="q"/>
              <a:defRPr>
                <a:solidFill>
                  <a:schemeClr val="bg1"/>
                </a:solidFill>
              </a:defRPr>
            </a:lvl4pPr>
            <a:lvl5pPr marL="2114550" indent="-285750">
              <a:buFont typeface="Wingdings" panose="05000000000000000000" pitchFamily="2" charset="2"/>
              <a:buChar char="q"/>
              <a:defRPr>
                <a:solidFill>
                  <a:schemeClr val="bg1"/>
                </a:solidFill>
              </a:defRPr>
            </a:lvl5pPr>
          </a:lstStyle>
          <a:p>
            <a:pPr lvl="0"/>
            <a:r>
              <a:rPr lang="en-US" dirty="0" err="1"/>
              <a:t>Subheader</a:t>
            </a:r>
            <a:endParaRPr lang="en-US" dirty="0"/>
          </a:p>
        </p:txBody>
      </p:sp>
      <p:sp>
        <p:nvSpPr>
          <p:cNvPr id="21" name="Text Placeholder 13">
            <a:extLst>
              <a:ext uri="{FF2B5EF4-FFF2-40B4-BE49-F238E27FC236}">
                <a16:creationId xmlns:a16="http://schemas.microsoft.com/office/drawing/2014/main" id="{A5F73D4A-9867-42E7-9F5F-1561046FEA2B}"/>
              </a:ext>
            </a:extLst>
          </p:cNvPr>
          <p:cNvSpPr>
            <a:spLocks noGrp="1"/>
          </p:cNvSpPr>
          <p:nvPr>
            <p:ph type="body" sz="quarter" idx="16"/>
          </p:nvPr>
        </p:nvSpPr>
        <p:spPr>
          <a:xfrm>
            <a:off x="124572" y="1644858"/>
            <a:ext cx="6205478" cy="461665"/>
          </a:xfrm>
        </p:spPr>
        <p:txBody>
          <a:bodyPr wrap="square">
            <a:spAutoFit/>
          </a:bodyPr>
          <a:lstStyle>
            <a:lvl1pPr marL="342900" indent="-342900">
              <a:lnSpc>
                <a:spcPct val="100000"/>
              </a:lnSpc>
              <a:spcAft>
                <a:spcPts val="300"/>
              </a:spcAft>
              <a:buFont typeface="Wingdings" panose="05000000000000000000" pitchFamily="2" charset="2"/>
              <a:buChar char="q"/>
              <a:defRPr sz="2400">
                <a:solidFill>
                  <a:schemeClr val="accent1"/>
                </a:solidFill>
                <a:latin typeface="+mn-lt"/>
              </a:defRPr>
            </a:lvl1pPr>
            <a:lvl2pPr marL="800100" indent="-342900">
              <a:lnSpc>
                <a:spcPct val="100000"/>
              </a:lnSpc>
              <a:spcAft>
                <a:spcPts val="300"/>
              </a:spcAft>
              <a:buFont typeface="Wingdings" panose="05000000000000000000" pitchFamily="2" charset="2"/>
              <a:buChar char="q"/>
              <a:defRPr sz="2000">
                <a:solidFill>
                  <a:schemeClr val="bg1"/>
                </a:solidFill>
                <a:latin typeface="+mn-lt"/>
              </a:defRPr>
            </a:lvl2pPr>
            <a:lvl3pPr marL="1257300" indent="-342900">
              <a:lnSpc>
                <a:spcPct val="100000"/>
              </a:lnSpc>
              <a:spcAft>
                <a:spcPts val="300"/>
              </a:spcAft>
              <a:buFont typeface="Wingdings" panose="05000000000000000000" pitchFamily="2" charset="2"/>
              <a:buChar char="q"/>
              <a:defRPr sz="1800">
                <a:solidFill>
                  <a:schemeClr val="bg1"/>
                </a:solidFill>
                <a:latin typeface="+mn-lt"/>
              </a:defRPr>
            </a:lvl3pPr>
            <a:lvl4pPr marL="1657350" indent="-285750">
              <a:lnSpc>
                <a:spcPct val="100000"/>
              </a:lnSpc>
              <a:spcAft>
                <a:spcPts val="300"/>
              </a:spcAft>
              <a:buFont typeface="Wingdings" panose="05000000000000000000" pitchFamily="2" charset="2"/>
              <a:buChar char="q"/>
              <a:defRPr sz="1600">
                <a:solidFill>
                  <a:schemeClr val="bg1"/>
                </a:solidFill>
                <a:latin typeface="+mn-lt"/>
              </a:defRPr>
            </a:lvl4pPr>
            <a:lvl5pPr marL="2114550" indent="-285750">
              <a:lnSpc>
                <a:spcPct val="100000"/>
              </a:lnSpc>
              <a:spcAft>
                <a:spcPts val="300"/>
              </a:spcAft>
              <a:buFont typeface="Wingdings" panose="05000000000000000000" pitchFamily="2" charset="2"/>
              <a:buChar char="q"/>
              <a:defRPr sz="1600">
                <a:solidFill>
                  <a:schemeClr val="bg1"/>
                </a:solidFill>
                <a:latin typeface="+mn-lt"/>
              </a:defRPr>
            </a:lvl5pPr>
          </a:lstStyle>
          <a:p>
            <a:pPr lvl="0"/>
            <a:r>
              <a:rPr lang="en-US" dirty="0"/>
              <a:t>Click to edit Master text styles</a:t>
            </a:r>
          </a:p>
        </p:txBody>
      </p:sp>
      <p:sp>
        <p:nvSpPr>
          <p:cNvPr id="24" name="Slide Number Placeholder 4">
            <a:extLst>
              <a:ext uri="{FF2B5EF4-FFF2-40B4-BE49-F238E27FC236}">
                <a16:creationId xmlns:a16="http://schemas.microsoft.com/office/drawing/2014/main" id="{40495DA7-AA9B-4C04-B955-7C421590BA54}"/>
              </a:ext>
            </a:extLst>
          </p:cNvPr>
          <p:cNvSpPr>
            <a:spLocks noGrp="1"/>
          </p:cNvSpPr>
          <p:nvPr>
            <p:ph type="sldNum" sz="quarter" idx="12"/>
          </p:nvPr>
        </p:nvSpPr>
        <p:spPr>
          <a:xfrm>
            <a:off x="8610600" y="6166570"/>
            <a:ext cx="3285224" cy="365125"/>
          </a:xfrm>
        </p:spPr>
        <p:txBody>
          <a:bodyPr lIns="0" tIns="0" rIns="0" bIns="0"/>
          <a:lstStyle>
            <a:lvl1pPr>
              <a:defRPr>
                <a:solidFill>
                  <a:schemeClr val="accent1"/>
                </a:solidFill>
              </a:defRPr>
            </a:lvl1pPr>
          </a:lstStyle>
          <a:p>
            <a:fld id="{28B090F5-E373-45F2-B20D-B6EACF1B4937}" type="slidenum">
              <a:rPr lang="en-US" smtClean="0"/>
              <a:pPr/>
              <a:t>‹#›</a:t>
            </a:fld>
            <a:endParaRPr lang="en-US" dirty="0"/>
          </a:p>
        </p:txBody>
      </p:sp>
      <p:pic>
        <p:nvPicPr>
          <p:cNvPr id="25" name="Picture 24">
            <a:extLst>
              <a:ext uri="{FF2B5EF4-FFF2-40B4-BE49-F238E27FC236}">
                <a16:creationId xmlns:a16="http://schemas.microsoft.com/office/drawing/2014/main" id="{32E0F142-C4FA-4A62-9D72-BD538C9E3D76}"/>
              </a:ext>
            </a:extLst>
          </p:cNvPr>
          <p:cNvPicPr>
            <a:picLocks noChangeAspect="1"/>
          </p:cNvPicPr>
          <p:nvPr userDrawn="1"/>
        </p:nvPicPr>
        <p:blipFill>
          <a:blip r:embed="rId3"/>
          <a:srcRect/>
          <a:stretch/>
        </p:blipFill>
        <p:spPr>
          <a:xfrm>
            <a:off x="296176" y="6169364"/>
            <a:ext cx="1631785" cy="354857"/>
          </a:xfrm>
          <a:prstGeom prst="rect">
            <a:avLst/>
          </a:prstGeom>
        </p:spPr>
      </p:pic>
      <p:sp>
        <p:nvSpPr>
          <p:cNvPr id="13" name="Rectangle 12">
            <a:extLst>
              <a:ext uri="{FF2B5EF4-FFF2-40B4-BE49-F238E27FC236}">
                <a16:creationId xmlns:a16="http://schemas.microsoft.com/office/drawing/2014/main" id="{BD366713-A38B-4ABB-BCDE-BBA9C43D8CD4}"/>
              </a:ext>
            </a:extLst>
          </p:cNvPr>
          <p:cNvSpPr/>
          <p:nvPr userDrawn="1"/>
        </p:nvSpPr>
        <p:spPr>
          <a:xfrm>
            <a:off x="0" y="6676845"/>
            <a:ext cx="4117676" cy="1811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ECDA646-77DD-4C4E-BBF6-2E9E09AA451D}"/>
              </a:ext>
            </a:extLst>
          </p:cNvPr>
          <p:cNvSpPr/>
          <p:nvPr userDrawn="1"/>
        </p:nvSpPr>
        <p:spPr>
          <a:xfrm>
            <a:off x="4037162" y="6676845"/>
            <a:ext cx="4117676" cy="1811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F4E8654-B682-4662-A422-1F7AE6C845D5}"/>
              </a:ext>
            </a:extLst>
          </p:cNvPr>
          <p:cNvSpPr/>
          <p:nvPr userDrawn="1"/>
        </p:nvSpPr>
        <p:spPr>
          <a:xfrm>
            <a:off x="8074324" y="6676845"/>
            <a:ext cx="4117676" cy="1811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8886540F-CAA3-4D47-AC2B-417AC0C2E4B0}"/>
              </a:ext>
            </a:extLst>
          </p:cNvPr>
          <p:cNvSpPr>
            <a:spLocks noGrp="1"/>
          </p:cNvSpPr>
          <p:nvPr>
            <p:ph type="pic" sz="quarter" idx="17"/>
          </p:nvPr>
        </p:nvSpPr>
        <p:spPr>
          <a:xfrm>
            <a:off x="6521450" y="1645577"/>
            <a:ext cx="5670550" cy="4321175"/>
          </a:xfrm>
        </p:spPr>
        <p:txBody>
          <a:bodyPr/>
          <a:lstStyle/>
          <a:p>
            <a:endParaRPr lang="en-US" dirty="0"/>
          </a:p>
        </p:txBody>
      </p:sp>
    </p:spTree>
    <p:extLst>
      <p:ext uri="{BB962C8B-B14F-4D97-AF65-F5344CB8AC3E}">
        <p14:creationId xmlns:p14="http://schemas.microsoft.com/office/powerpoint/2010/main" val="374591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ub and Content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6210-595C-6D45-ABC1-F23485FE1B59}"/>
              </a:ext>
            </a:extLst>
          </p:cNvPr>
          <p:cNvSpPr>
            <a:spLocks noGrp="1"/>
          </p:cNvSpPr>
          <p:nvPr>
            <p:ph type="title"/>
          </p:nvPr>
        </p:nvSpPr>
        <p:spPr>
          <a:xfrm>
            <a:off x="1080654" y="548640"/>
            <a:ext cx="10349345" cy="4572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3E0E303-009A-0541-B0BC-49CBCF0A99D7}"/>
              </a:ext>
            </a:extLst>
          </p:cNvPr>
          <p:cNvSpPr>
            <a:spLocks noGrp="1"/>
          </p:cNvSpPr>
          <p:nvPr>
            <p:ph idx="1"/>
          </p:nvPr>
        </p:nvSpPr>
        <p:spPr/>
        <p:txBody>
          <a:bodyPr/>
          <a:lstStyle>
            <a:lvl1pPr marL="0" indent="0">
              <a:spcBef>
                <a:spcPts val="800"/>
              </a:spcBef>
              <a:buNone/>
              <a:defRPr sz="2000" b="1">
                <a:solidFill>
                  <a:schemeClr val="accent1"/>
                </a:solidFill>
              </a:defRPr>
            </a:lvl1pPr>
            <a:lvl2pPr marL="230188" indent="-228600">
              <a:buClr>
                <a:schemeClr val="accent2"/>
              </a:buClr>
              <a:buFont typeface="Arial" panose="020B0604020202020204" pitchFamily="34" charset="0"/>
              <a:buChar char="•"/>
              <a:defRPr sz="1800"/>
            </a:lvl2pPr>
            <a:lvl3pPr marL="687388" indent="-228600">
              <a:buFont typeface="Arial" panose="020B0604020202020204" pitchFamily="34" charset="0"/>
              <a:buChar char="◦"/>
              <a:defRPr sz="1600"/>
            </a:lvl3pPr>
            <a:lvl4pPr marL="1144588" indent="-228600">
              <a:buFont typeface="Calibri" panose="020F0502020204030204" pitchFamily="34" charset="0"/>
              <a:buChar cha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F374195-78E0-D84A-8AC5-E3D56585BC82}"/>
              </a:ext>
            </a:extLst>
          </p:cNvPr>
          <p:cNvSpPr>
            <a:spLocks noGrp="1"/>
          </p:cNvSpPr>
          <p:nvPr>
            <p:ph type="body" sz="quarter" idx="10"/>
          </p:nvPr>
        </p:nvSpPr>
        <p:spPr>
          <a:xfrm>
            <a:off x="1080654" y="1005840"/>
            <a:ext cx="10349345" cy="457200"/>
          </a:xfrm>
        </p:spPr>
        <p:txBody>
          <a:bodyPr anchor="t"/>
          <a:lstStyle>
            <a:lvl1pPr marL="0" indent="0">
              <a:buNone/>
              <a:defRPr sz="2400" b="1"/>
            </a:lvl1pPr>
          </a:lstStyle>
          <a:p>
            <a:pPr lvl="0"/>
            <a:r>
              <a:rPr lang="en-US"/>
              <a:t>Click to edit Master text styles</a:t>
            </a:r>
          </a:p>
        </p:txBody>
      </p:sp>
    </p:spTree>
    <p:extLst>
      <p:ext uri="{BB962C8B-B14F-4D97-AF65-F5344CB8AC3E}">
        <p14:creationId xmlns:p14="http://schemas.microsoft.com/office/powerpoint/2010/main" val="383388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E1086-8349-4F68-B9A0-E29B1CDFC48F}"/>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F0F31D03-DF86-4F53-B36B-5BC0A858480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AA9A9D-3E40-4350-8104-1B54912B2072}"/>
              </a:ext>
            </a:extLst>
          </p:cNvPr>
          <p:cNvSpPr>
            <a:spLocks noGrp="1"/>
          </p:cNvSpPr>
          <p:nvPr>
            <p:ph type="sldNum" sz="quarter" idx="12"/>
          </p:nvPr>
        </p:nvSpPr>
        <p:spPr/>
        <p:txBody>
          <a:bodyPr/>
          <a:lstStyle/>
          <a:p>
            <a:fld id="{414507A3-F09E-014F-A487-53A311D7D463}" type="slidenum">
              <a:rPr lang="en-US" smtClean="0"/>
              <a:t>‹#›</a:t>
            </a:fld>
            <a:endParaRPr lang="en-US" dirty="0"/>
          </a:p>
        </p:txBody>
      </p:sp>
    </p:spTree>
    <p:extLst>
      <p:ext uri="{BB962C8B-B14F-4D97-AF65-F5344CB8AC3E}">
        <p14:creationId xmlns:p14="http://schemas.microsoft.com/office/powerpoint/2010/main" val="409005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White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B5DBF6-28C9-4315-8048-00E530FB7AEE}"/>
              </a:ext>
            </a:extLst>
          </p:cNvPr>
          <p:cNvSpPr/>
          <p:nvPr userDrawn="1"/>
        </p:nvSpPr>
        <p:spPr>
          <a:xfrm>
            <a:off x="609600" y="277319"/>
            <a:ext cx="109728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a:extLst>
              <a:ext uri="{FF2B5EF4-FFF2-40B4-BE49-F238E27FC236}">
                <a16:creationId xmlns:a16="http://schemas.microsoft.com/office/drawing/2014/main" id="{41BBBB5E-FC04-4696-8538-AEC165BE938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A565606-1F2E-43B9-9F0A-4D53EFBED3E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2E0383-1E49-4BC2-A11B-863FE312E3B1}"/>
              </a:ext>
            </a:extLst>
          </p:cNvPr>
          <p:cNvSpPr>
            <a:spLocks noGrp="1"/>
          </p:cNvSpPr>
          <p:nvPr>
            <p:ph type="sldNum" sz="quarter" idx="12"/>
          </p:nvPr>
        </p:nvSpPr>
        <p:spPr/>
        <p:txBody>
          <a:bodyPr/>
          <a:lstStyle/>
          <a:p>
            <a:fld id="{7504CE7B-DB28-475F-BCB6-FDA52F6ACB7C}" type="slidenum">
              <a:rPr lang="en-US" smtClean="0"/>
              <a:t>‹#›</a:t>
            </a:fld>
            <a:endParaRPr lang="en-US" dirty="0"/>
          </a:p>
        </p:txBody>
      </p:sp>
    </p:spTree>
    <p:extLst>
      <p:ext uri="{BB962C8B-B14F-4D97-AF65-F5344CB8AC3E}">
        <p14:creationId xmlns:p14="http://schemas.microsoft.com/office/powerpoint/2010/main" val="203457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507A3-F09E-014F-A487-53A311D7D463}" type="slidenum">
              <a:rPr lang="en-US" smtClean="0"/>
              <a:t>‹#›</a:t>
            </a:fld>
            <a:endParaRPr lang="en-US" dirty="0"/>
          </a:p>
        </p:txBody>
      </p:sp>
    </p:spTree>
    <p:extLst>
      <p:ext uri="{BB962C8B-B14F-4D97-AF65-F5344CB8AC3E}">
        <p14:creationId xmlns:p14="http://schemas.microsoft.com/office/powerpoint/2010/main" val="30118241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3" r:id="rId4"/>
    <p:sldLayoutId id="2147483731" r:id="rId5"/>
    <p:sldLayoutId id="2147483742" r:id="rId6"/>
    <p:sldLayoutId id="2147483743" r:id="rId7"/>
    <p:sldLayoutId id="2147483744" r:id="rId8"/>
  </p:sldLayoutIdLst>
  <p:hf hdr="0" ftr="0" dt="0"/>
  <p:txStyles>
    <p:titleStyle>
      <a:lvl1pPr algn="l" defTabSz="914400" rtl="0" eaLnBrk="1" latinLnBrk="0" hangingPunct="1">
        <a:lnSpc>
          <a:spcPct val="90000"/>
        </a:lnSpc>
        <a:spcBef>
          <a:spcPct val="0"/>
        </a:spcBef>
        <a:buNone/>
        <a:defRPr sz="3300" b="1" i="0" kern="1200" cap="all" baseline="0">
          <a:solidFill>
            <a:srgbClr val="00539B"/>
          </a:solidFill>
          <a:latin typeface="Arial" charset="0"/>
          <a:ea typeface="+mj-ea"/>
          <a:cs typeface="+mj-cs"/>
        </a:defRPr>
      </a:lvl1pPr>
    </p:titleStyle>
    <p:bodyStyle>
      <a:lvl1pPr marL="0" indent="0" algn="l" defTabSz="914400" rtl="0" eaLnBrk="1" latinLnBrk="0" hangingPunct="1">
        <a:lnSpc>
          <a:spcPct val="90000"/>
        </a:lnSpc>
        <a:spcBef>
          <a:spcPts val="1000"/>
        </a:spcBef>
        <a:buFontTx/>
        <a:buNone/>
        <a:defRPr sz="2800" kern="1200" baseline="0">
          <a:solidFill>
            <a:schemeClr val="accent1"/>
          </a:solidFill>
          <a:latin typeface="Arial" charset="0"/>
          <a:ea typeface="+mn-ea"/>
          <a:cs typeface="+mn-cs"/>
        </a:defRPr>
      </a:lvl1pPr>
      <a:lvl2pPr marL="457200" indent="0" algn="l" defTabSz="914400" rtl="0" eaLnBrk="1" latinLnBrk="0" hangingPunct="1">
        <a:lnSpc>
          <a:spcPct val="90000"/>
        </a:lnSpc>
        <a:spcBef>
          <a:spcPts val="500"/>
        </a:spcBef>
        <a:buFontTx/>
        <a:buNone/>
        <a:defRPr sz="2400" kern="1200" baseline="0">
          <a:solidFill>
            <a:schemeClr val="accent1"/>
          </a:solidFill>
          <a:latin typeface="Arial" charset="0"/>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accent1"/>
          </a:solidFill>
          <a:latin typeface="Arial" charset="0"/>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accent1"/>
          </a:solidFill>
          <a:latin typeface="Arial" charset="0"/>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accent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implysarafina.blogspot.com/2011/04/thank-you-thursday.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outdoor, nature&#10;&#10;Description automatically generated">
            <a:extLst>
              <a:ext uri="{FF2B5EF4-FFF2-40B4-BE49-F238E27FC236}">
                <a16:creationId xmlns:a16="http://schemas.microsoft.com/office/drawing/2014/main" id="{1FD87DDA-CECB-4263-84DC-AF039A66B819}"/>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18807"/>
          <a:stretch/>
        </p:blipFill>
        <p:spPr>
          <a:xfrm>
            <a:off x="8479856" y="0"/>
            <a:ext cx="3712143" cy="6858000"/>
          </a:xfrm>
          <a:prstGeom prst="rect">
            <a:avLst/>
          </a:prstGeom>
        </p:spPr>
      </p:pic>
      <p:sp>
        <p:nvSpPr>
          <p:cNvPr id="11" name="Title 10">
            <a:extLst>
              <a:ext uri="{FF2B5EF4-FFF2-40B4-BE49-F238E27FC236}">
                <a16:creationId xmlns:a16="http://schemas.microsoft.com/office/drawing/2014/main" id="{52F7D5AA-19C2-4D2A-B2FF-78703307E79A}"/>
              </a:ext>
            </a:extLst>
          </p:cNvPr>
          <p:cNvSpPr>
            <a:spLocks noGrp="1"/>
          </p:cNvSpPr>
          <p:nvPr>
            <p:ph type="title"/>
          </p:nvPr>
        </p:nvSpPr>
        <p:spPr>
          <a:xfrm>
            <a:off x="163900" y="157075"/>
            <a:ext cx="8005313" cy="3715169"/>
          </a:xfrm>
        </p:spPr>
        <p:txBody>
          <a:bodyPr/>
          <a:lstStyle/>
          <a:p>
            <a:r>
              <a:rPr lang="en-US" dirty="0"/>
              <a:t>LOWER RIO GRANDE REGIONAL FLOOD PLANNING GROUP MEETING</a:t>
            </a:r>
          </a:p>
        </p:txBody>
      </p:sp>
      <p:sp>
        <p:nvSpPr>
          <p:cNvPr id="12" name="Text Placeholder 11">
            <a:extLst>
              <a:ext uri="{FF2B5EF4-FFF2-40B4-BE49-F238E27FC236}">
                <a16:creationId xmlns:a16="http://schemas.microsoft.com/office/drawing/2014/main" id="{34BA12F5-98F7-4459-BCF4-81B960BF1C72}"/>
              </a:ext>
            </a:extLst>
          </p:cNvPr>
          <p:cNvSpPr>
            <a:spLocks noGrp="1"/>
          </p:cNvSpPr>
          <p:nvPr>
            <p:ph type="body" sz="quarter" idx="10"/>
          </p:nvPr>
        </p:nvSpPr>
        <p:spPr>
          <a:xfrm>
            <a:off x="163901" y="4048605"/>
            <a:ext cx="8005314" cy="911702"/>
          </a:xfrm>
        </p:spPr>
        <p:txBody>
          <a:bodyPr>
            <a:normAutofit lnSpcReduction="10000"/>
          </a:bodyPr>
          <a:lstStyle/>
          <a:p>
            <a:endParaRPr lang="en-US" dirty="0"/>
          </a:p>
          <a:p>
            <a:r>
              <a:rPr lang="en-US" dirty="0"/>
              <a:t>Agenda Item 7 – Technical Consultant Update</a:t>
            </a:r>
          </a:p>
        </p:txBody>
      </p:sp>
      <p:sp>
        <p:nvSpPr>
          <p:cNvPr id="13" name="Text Placeholder 12">
            <a:extLst>
              <a:ext uri="{FF2B5EF4-FFF2-40B4-BE49-F238E27FC236}">
                <a16:creationId xmlns:a16="http://schemas.microsoft.com/office/drawing/2014/main" id="{BA9BD25D-5411-4AE7-8CA4-CA027974B85A}"/>
              </a:ext>
            </a:extLst>
          </p:cNvPr>
          <p:cNvSpPr>
            <a:spLocks noGrp="1"/>
          </p:cNvSpPr>
          <p:nvPr>
            <p:ph type="body" sz="quarter" idx="11"/>
          </p:nvPr>
        </p:nvSpPr>
        <p:spPr>
          <a:xfrm>
            <a:off x="163900" y="5313029"/>
            <a:ext cx="8005315" cy="535497"/>
          </a:xfrm>
        </p:spPr>
        <p:txBody>
          <a:bodyPr/>
          <a:lstStyle/>
          <a:p>
            <a:r>
              <a:rPr lang="en-US" dirty="0"/>
              <a:t>December 7, 2022</a:t>
            </a:r>
          </a:p>
        </p:txBody>
      </p:sp>
    </p:spTree>
    <p:extLst>
      <p:ext uri="{BB962C8B-B14F-4D97-AF65-F5344CB8AC3E}">
        <p14:creationId xmlns:p14="http://schemas.microsoft.com/office/powerpoint/2010/main" val="163148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984BE-A932-487A-9340-608558E57F9B}"/>
              </a:ext>
            </a:extLst>
          </p:cNvPr>
          <p:cNvSpPr>
            <a:spLocks noGrp="1"/>
          </p:cNvSpPr>
          <p:nvPr>
            <p:ph type="title"/>
          </p:nvPr>
        </p:nvSpPr>
        <p:spPr>
          <a:xfrm>
            <a:off x="1240786" y="342496"/>
            <a:ext cx="10775437" cy="387798"/>
          </a:xfrm>
        </p:spPr>
        <p:txBody>
          <a:bodyPr/>
          <a:lstStyle/>
          <a:p>
            <a:r>
              <a:rPr lang="en-US" sz="2800" dirty="0"/>
              <a:t>CHANGES TO the draft regional flood plan</a:t>
            </a:r>
            <a:endParaRPr lang="en-US" sz="2800" cap="none" dirty="0"/>
          </a:p>
        </p:txBody>
      </p:sp>
      <p:sp>
        <p:nvSpPr>
          <p:cNvPr id="14" name="Slide Number Placeholder 1">
            <a:extLst>
              <a:ext uri="{FF2B5EF4-FFF2-40B4-BE49-F238E27FC236}">
                <a16:creationId xmlns:a16="http://schemas.microsoft.com/office/drawing/2014/main" id="{92AAA4B7-66E2-4326-8A91-D2E93E08F2A5}"/>
              </a:ext>
            </a:extLst>
          </p:cNvPr>
          <p:cNvSpPr>
            <a:spLocks noGrp="1"/>
          </p:cNvSpPr>
          <p:nvPr>
            <p:ph type="sldNum" sz="quarter" idx="12"/>
          </p:nvPr>
        </p:nvSpPr>
        <p:spPr>
          <a:xfrm>
            <a:off x="8610600" y="6166570"/>
            <a:ext cx="3285224" cy="365125"/>
          </a:xfrm>
        </p:spPr>
        <p:txBody>
          <a:bodyPr/>
          <a:lstStyle/>
          <a:p>
            <a:fld id="{28B090F5-E373-45F2-B20D-B6EACF1B4937}" type="slidenum">
              <a:rPr lang="en-US" smtClean="0"/>
              <a:pPr/>
              <a:t>10</a:t>
            </a:fld>
            <a:endParaRPr lang="en-US" dirty="0"/>
          </a:p>
        </p:txBody>
      </p:sp>
      <p:sp>
        <p:nvSpPr>
          <p:cNvPr id="15" name="Text Placeholder 4">
            <a:extLst>
              <a:ext uri="{FF2B5EF4-FFF2-40B4-BE49-F238E27FC236}">
                <a16:creationId xmlns:a16="http://schemas.microsoft.com/office/drawing/2014/main" id="{473FCB97-A95A-4F63-B983-7F95DE686013}"/>
              </a:ext>
            </a:extLst>
          </p:cNvPr>
          <p:cNvSpPr txBox="1">
            <a:spLocks/>
          </p:cNvSpPr>
          <p:nvPr/>
        </p:nvSpPr>
        <p:spPr>
          <a:xfrm>
            <a:off x="765923" y="1798749"/>
            <a:ext cx="6672354" cy="3436838"/>
          </a:xfrm>
          <a:prstGeom prst="rect">
            <a:avLst/>
          </a:prstGeom>
        </p:spPr>
        <p:txBody>
          <a:bodyPr vert="horz" wrap="square" lIns="91440" tIns="45720" rIns="91440" bIns="45720" rtlCol="0">
            <a:spAutoFit/>
          </a:bodyPr>
          <a:lstStyle>
            <a:lvl1pPr marL="342900" indent="-342900" algn="l" defTabSz="914400" rtl="0" eaLnBrk="1" latinLnBrk="0" hangingPunct="1">
              <a:lnSpc>
                <a:spcPct val="100000"/>
              </a:lnSpc>
              <a:spcBef>
                <a:spcPts val="1000"/>
              </a:spcBef>
              <a:spcAft>
                <a:spcPts val="300"/>
              </a:spcAft>
              <a:buFont typeface="Wingdings" panose="05000000000000000000" pitchFamily="2" charset="2"/>
              <a:buChar char="q"/>
              <a:defRPr sz="2400" b="1" kern="1200" baseline="0">
                <a:solidFill>
                  <a:schemeClr val="accent1"/>
                </a:solidFill>
                <a:latin typeface="+mn-lt"/>
                <a:ea typeface="+mn-ea"/>
                <a:cs typeface="+mn-cs"/>
              </a:defRPr>
            </a:lvl1pPr>
            <a:lvl2pPr marL="800100" indent="-342900" algn="l" defTabSz="914400" rtl="0" eaLnBrk="1" latinLnBrk="0" hangingPunct="1">
              <a:lnSpc>
                <a:spcPct val="100000"/>
              </a:lnSpc>
              <a:spcBef>
                <a:spcPts val="500"/>
              </a:spcBef>
              <a:spcAft>
                <a:spcPts val="300"/>
              </a:spcAft>
              <a:buFont typeface="Wingdings" panose="05000000000000000000" pitchFamily="2" charset="2"/>
              <a:buChar char="q"/>
              <a:defRPr sz="2000" kern="1200" baseline="0">
                <a:solidFill>
                  <a:schemeClr val="accent1"/>
                </a:solidFill>
                <a:latin typeface="+mn-lt"/>
                <a:ea typeface="+mn-ea"/>
                <a:cs typeface="+mn-cs"/>
              </a:defRPr>
            </a:lvl2pPr>
            <a:lvl3pPr marL="1257300" indent="-342900" algn="l" defTabSz="914400" rtl="0" eaLnBrk="1" latinLnBrk="0" hangingPunct="1">
              <a:lnSpc>
                <a:spcPct val="100000"/>
              </a:lnSpc>
              <a:spcBef>
                <a:spcPts val="500"/>
              </a:spcBef>
              <a:spcAft>
                <a:spcPts val="300"/>
              </a:spcAft>
              <a:buFont typeface="Wingdings" panose="05000000000000000000" pitchFamily="2" charset="2"/>
              <a:buChar char="q"/>
              <a:defRPr sz="1800" kern="1200" baseline="0">
                <a:solidFill>
                  <a:schemeClr val="accent1"/>
                </a:solidFill>
                <a:latin typeface="+mn-lt"/>
                <a:ea typeface="+mn-ea"/>
                <a:cs typeface="+mn-cs"/>
              </a:defRPr>
            </a:lvl3pPr>
            <a:lvl4pPr marL="16573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4pPr>
            <a:lvl5pPr marL="21145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Changes made</a:t>
            </a:r>
          </a:p>
          <a:p>
            <a:pPr lvl="1"/>
            <a:r>
              <a:rPr lang="en-US" sz="1800" dirty="0"/>
              <a:t>Updated Chapter to include:	</a:t>
            </a:r>
          </a:p>
          <a:p>
            <a:pPr lvl="2"/>
            <a:r>
              <a:rPr lang="en-US" sz="1600" dirty="0"/>
              <a:t>Explicit statement that when implemented the plan will not negatively affect neighboring areas.</a:t>
            </a:r>
          </a:p>
          <a:p>
            <a:pPr lvl="2"/>
            <a:r>
              <a:rPr lang="en-US" sz="1600" dirty="0"/>
              <a:t>Discussion of overall impacts on:</a:t>
            </a:r>
          </a:p>
          <a:p>
            <a:pPr lvl="3"/>
            <a:r>
              <a:rPr lang="en-US" sz="1400" dirty="0"/>
              <a:t>Environment</a:t>
            </a:r>
          </a:p>
          <a:p>
            <a:pPr lvl="3"/>
            <a:r>
              <a:rPr lang="en-US" sz="1400" dirty="0"/>
              <a:t>Agriculture</a:t>
            </a:r>
          </a:p>
          <a:p>
            <a:pPr lvl="3"/>
            <a:r>
              <a:rPr lang="en-US" sz="1400" dirty="0"/>
              <a:t>Erosion</a:t>
            </a:r>
          </a:p>
          <a:p>
            <a:pPr lvl="3"/>
            <a:r>
              <a:rPr lang="en-US" sz="1400" dirty="0"/>
              <a:t>Sedimentation</a:t>
            </a:r>
            <a:endParaRPr lang="en-US" sz="1600" dirty="0"/>
          </a:p>
          <a:p>
            <a:pPr lvl="1"/>
            <a:endParaRPr lang="en-US" sz="1800" dirty="0"/>
          </a:p>
        </p:txBody>
      </p:sp>
      <p:sp>
        <p:nvSpPr>
          <p:cNvPr id="3" name="Freeform: Shape 2">
            <a:extLst>
              <a:ext uri="{FF2B5EF4-FFF2-40B4-BE49-F238E27FC236}">
                <a16:creationId xmlns:a16="http://schemas.microsoft.com/office/drawing/2014/main" id="{7FDCF593-D758-4AB6-9367-8EA410FB4D96}"/>
              </a:ext>
            </a:extLst>
          </p:cNvPr>
          <p:cNvSpPr/>
          <p:nvPr/>
        </p:nvSpPr>
        <p:spPr>
          <a:xfrm>
            <a:off x="175777" y="236740"/>
            <a:ext cx="941237" cy="934489"/>
          </a:xfrm>
          <a:custGeom>
            <a:avLst/>
            <a:gdLst>
              <a:gd name="connsiteX0" fmla="*/ -29 w 941237"/>
              <a:gd name="connsiteY0" fmla="*/ 467041 h 934489"/>
              <a:gd name="connsiteX1" fmla="*/ 470590 w 941237"/>
              <a:gd name="connsiteY1" fmla="*/ -204 h 934489"/>
              <a:gd name="connsiteX2" fmla="*/ 941208 w 941237"/>
              <a:gd name="connsiteY2" fmla="*/ 467041 h 934489"/>
              <a:gd name="connsiteX3" fmla="*/ 470590 w 941237"/>
              <a:gd name="connsiteY3" fmla="*/ 934285 h 934489"/>
              <a:gd name="connsiteX4" fmla="*/ -29 w 941237"/>
              <a:gd name="connsiteY4" fmla="*/ 467041 h 93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37" h="934489">
                <a:moveTo>
                  <a:pt x="-29" y="467041"/>
                </a:moveTo>
                <a:cubicBezTo>
                  <a:pt x="-29" y="208988"/>
                  <a:pt x="210675" y="-204"/>
                  <a:pt x="470590" y="-204"/>
                </a:cubicBezTo>
                <a:cubicBezTo>
                  <a:pt x="730505" y="-204"/>
                  <a:pt x="941208" y="208988"/>
                  <a:pt x="941208" y="467041"/>
                </a:cubicBezTo>
                <a:cubicBezTo>
                  <a:pt x="941208" y="725093"/>
                  <a:pt x="730505" y="934285"/>
                  <a:pt x="470590" y="934285"/>
                </a:cubicBezTo>
                <a:cubicBezTo>
                  <a:pt x="210675" y="934285"/>
                  <a:pt x="-29" y="725093"/>
                  <a:pt x="-29" y="467041"/>
                </a:cubicBezTo>
                <a:close/>
              </a:path>
            </a:pathLst>
          </a:custGeom>
          <a:solidFill>
            <a:srgbClr val="0583CD"/>
          </a:solidFill>
          <a:ln w="3368" cap="flat">
            <a:solidFill>
              <a:srgbClr val="035F96"/>
            </a:solidFill>
            <a:prstDash val="solid"/>
            <a:miter/>
          </a:ln>
        </p:spPr>
        <p:txBody>
          <a:bodyPr rtlCol="0" anchor="ctr"/>
          <a:lstStyle/>
          <a:p>
            <a:endParaRPr lang="en-US"/>
          </a:p>
        </p:txBody>
      </p:sp>
      <p:sp>
        <p:nvSpPr>
          <p:cNvPr id="6" name="Text Placeholder 3">
            <a:extLst>
              <a:ext uri="{FF2B5EF4-FFF2-40B4-BE49-F238E27FC236}">
                <a16:creationId xmlns:a16="http://schemas.microsoft.com/office/drawing/2014/main" id="{0033D135-C855-42A0-B3D1-A710CE1E4860}"/>
              </a:ext>
            </a:extLst>
          </p:cNvPr>
          <p:cNvSpPr>
            <a:spLocks noGrp="1"/>
          </p:cNvSpPr>
          <p:nvPr>
            <p:ph type="body" sz="quarter" idx="15"/>
          </p:nvPr>
        </p:nvSpPr>
        <p:spPr>
          <a:xfrm>
            <a:off x="1518249" y="730294"/>
            <a:ext cx="10377575" cy="387798"/>
          </a:xfrm>
        </p:spPr>
        <p:txBody>
          <a:bodyPr/>
          <a:lstStyle/>
          <a:p>
            <a:r>
              <a:rPr lang="en-US" dirty="0"/>
              <a:t>Task 6A - Impacts of regional flood plan (361.40)</a:t>
            </a:r>
          </a:p>
        </p:txBody>
      </p:sp>
      <p:sp>
        <p:nvSpPr>
          <p:cNvPr id="12" name="Oval 11">
            <a:extLst>
              <a:ext uri="{FF2B5EF4-FFF2-40B4-BE49-F238E27FC236}">
                <a16:creationId xmlns:a16="http://schemas.microsoft.com/office/drawing/2014/main" id="{48620420-2732-4BF6-B681-499276A91E3E}"/>
              </a:ext>
            </a:extLst>
          </p:cNvPr>
          <p:cNvSpPr/>
          <p:nvPr/>
        </p:nvSpPr>
        <p:spPr>
          <a:xfrm>
            <a:off x="175777" y="268756"/>
            <a:ext cx="941237" cy="934489"/>
          </a:xfrm>
          <a:prstGeom prst="ellipse">
            <a:avLst/>
          </a:prstGeom>
          <a:solidFill>
            <a:srgbClr val="0583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losed book with solid fill">
            <a:extLst>
              <a:ext uri="{FF2B5EF4-FFF2-40B4-BE49-F238E27FC236}">
                <a16:creationId xmlns:a16="http://schemas.microsoft.com/office/drawing/2014/main" id="{6C27A3B6-0C0E-45B6-A355-A1AE3EDD6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353" y="441533"/>
            <a:ext cx="577521" cy="577521"/>
          </a:xfrm>
          <a:prstGeom prst="rect">
            <a:avLst/>
          </a:prstGeom>
        </p:spPr>
      </p:pic>
    </p:spTree>
    <p:extLst>
      <p:ext uri="{BB962C8B-B14F-4D97-AF65-F5344CB8AC3E}">
        <p14:creationId xmlns:p14="http://schemas.microsoft.com/office/powerpoint/2010/main" val="1956536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984BE-A932-487A-9340-608558E57F9B}"/>
              </a:ext>
            </a:extLst>
          </p:cNvPr>
          <p:cNvSpPr>
            <a:spLocks noGrp="1"/>
          </p:cNvSpPr>
          <p:nvPr>
            <p:ph type="title"/>
          </p:nvPr>
        </p:nvSpPr>
        <p:spPr>
          <a:xfrm>
            <a:off x="1240786" y="342496"/>
            <a:ext cx="10775437" cy="387798"/>
          </a:xfrm>
        </p:spPr>
        <p:txBody>
          <a:bodyPr/>
          <a:lstStyle/>
          <a:p>
            <a:r>
              <a:rPr lang="en-US" sz="2800" dirty="0"/>
              <a:t>CHANGES TO the draft regional flood plan</a:t>
            </a:r>
            <a:endParaRPr lang="en-US" sz="2800" cap="none" dirty="0"/>
          </a:p>
        </p:txBody>
      </p:sp>
      <p:sp>
        <p:nvSpPr>
          <p:cNvPr id="14" name="Slide Number Placeholder 1">
            <a:extLst>
              <a:ext uri="{FF2B5EF4-FFF2-40B4-BE49-F238E27FC236}">
                <a16:creationId xmlns:a16="http://schemas.microsoft.com/office/drawing/2014/main" id="{92AAA4B7-66E2-4326-8A91-D2E93E08F2A5}"/>
              </a:ext>
            </a:extLst>
          </p:cNvPr>
          <p:cNvSpPr>
            <a:spLocks noGrp="1"/>
          </p:cNvSpPr>
          <p:nvPr>
            <p:ph type="sldNum" sz="quarter" idx="12"/>
          </p:nvPr>
        </p:nvSpPr>
        <p:spPr>
          <a:xfrm>
            <a:off x="8610600" y="6166570"/>
            <a:ext cx="3285224" cy="365125"/>
          </a:xfrm>
        </p:spPr>
        <p:txBody>
          <a:bodyPr/>
          <a:lstStyle/>
          <a:p>
            <a:fld id="{28B090F5-E373-45F2-B20D-B6EACF1B4937}" type="slidenum">
              <a:rPr lang="en-US" smtClean="0"/>
              <a:pPr/>
              <a:t>11</a:t>
            </a:fld>
            <a:endParaRPr lang="en-US" dirty="0"/>
          </a:p>
        </p:txBody>
      </p:sp>
      <p:sp>
        <p:nvSpPr>
          <p:cNvPr id="15" name="Text Placeholder 4">
            <a:extLst>
              <a:ext uri="{FF2B5EF4-FFF2-40B4-BE49-F238E27FC236}">
                <a16:creationId xmlns:a16="http://schemas.microsoft.com/office/drawing/2014/main" id="{473FCB97-A95A-4F63-B983-7F95DE686013}"/>
              </a:ext>
            </a:extLst>
          </p:cNvPr>
          <p:cNvSpPr txBox="1">
            <a:spLocks/>
          </p:cNvSpPr>
          <p:nvPr/>
        </p:nvSpPr>
        <p:spPr>
          <a:xfrm>
            <a:off x="765923" y="1798749"/>
            <a:ext cx="6672354" cy="1220847"/>
          </a:xfrm>
          <a:prstGeom prst="rect">
            <a:avLst/>
          </a:prstGeom>
        </p:spPr>
        <p:txBody>
          <a:bodyPr vert="horz" wrap="square" lIns="91440" tIns="45720" rIns="91440" bIns="45720" rtlCol="0">
            <a:spAutoFit/>
          </a:bodyPr>
          <a:lstStyle>
            <a:lvl1pPr marL="342900" indent="-342900" algn="l" defTabSz="914400" rtl="0" eaLnBrk="1" latinLnBrk="0" hangingPunct="1">
              <a:lnSpc>
                <a:spcPct val="100000"/>
              </a:lnSpc>
              <a:spcBef>
                <a:spcPts val="1000"/>
              </a:spcBef>
              <a:spcAft>
                <a:spcPts val="300"/>
              </a:spcAft>
              <a:buFont typeface="Wingdings" panose="05000000000000000000" pitchFamily="2" charset="2"/>
              <a:buChar char="q"/>
              <a:defRPr sz="2400" b="1" kern="1200" baseline="0">
                <a:solidFill>
                  <a:schemeClr val="accent1"/>
                </a:solidFill>
                <a:latin typeface="+mn-lt"/>
                <a:ea typeface="+mn-ea"/>
                <a:cs typeface="+mn-cs"/>
              </a:defRPr>
            </a:lvl1pPr>
            <a:lvl2pPr marL="800100" indent="-342900" algn="l" defTabSz="914400" rtl="0" eaLnBrk="1" latinLnBrk="0" hangingPunct="1">
              <a:lnSpc>
                <a:spcPct val="100000"/>
              </a:lnSpc>
              <a:spcBef>
                <a:spcPts val="500"/>
              </a:spcBef>
              <a:spcAft>
                <a:spcPts val="300"/>
              </a:spcAft>
              <a:buFont typeface="Wingdings" panose="05000000000000000000" pitchFamily="2" charset="2"/>
              <a:buChar char="q"/>
              <a:defRPr sz="2000" kern="1200" baseline="0">
                <a:solidFill>
                  <a:schemeClr val="accent1"/>
                </a:solidFill>
                <a:latin typeface="+mn-lt"/>
                <a:ea typeface="+mn-ea"/>
                <a:cs typeface="+mn-cs"/>
              </a:defRPr>
            </a:lvl2pPr>
            <a:lvl3pPr marL="1257300" indent="-342900" algn="l" defTabSz="914400" rtl="0" eaLnBrk="1" latinLnBrk="0" hangingPunct="1">
              <a:lnSpc>
                <a:spcPct val="100000"/>
              </a:lnSpc>
              <a:spcBef>
                <a:spcPts val="500"/>
              </a:spcBef>
              <a:spcAft>
                <a:spcPts val="300"/>
              </a:spcAft>
              <a:buFont typeface="Wingdings" panose="05000000000000000000" pitchFamily="2" charset="2"/>
              <a:buChar char="q"/>
              <a:defRPr sz="1800" kern="1200" baseline="0">
                <a:solidFill>
                  <a:schemeClr val="accent1"/>
                </a:solidFill>
                <a:latin typeface="+mn-lt"/>
                <a:ea typeface="+mn-ea"/>
                <a:cs typeface="+mn-cs"/>
              </a:defRPr>
            </a:lvl3pPr>
            <a:lvl4pPr marL="16573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4pPr>
            <a:lvl5pPr marL="21145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Changes made</a:t>
            </a:r>
          </a:p>
          <a:p>
            <a:pPr lvl="1"/>
            <a:r>
              <a:rPr lang="en-US" sz="1800" dirty="0"/>
              <a:t>Updated Chapter to include:	</a:t>
            </a:r>
          </a:p>
          <a:p>
            <a:pPr lvl="2"/>
            <a:r>
              <a:rPr lang="en-US" sz="1600" dirty="0"/>
              <a:t>More detailed information regarding recovery</a:t>
            </a:r>
          </a:p>
        </p:txBody>
      </p:sp>
      <p:sp>
        <p:nvSpPr>
          <p:cNvPr id="3" name="Freeform: Shape 2">
            <a:extLst>
              <a:ext uri="{FF2B5EF4-FFF2-40B4-BE49-F238E27FC236}">
                <a16:creationId xmlns:a16="http://schemas.microsoft.com/office/drawing/2014/main" id="{7FDCF593-D758-4AB6-9367-8EA410FB4D96}"/>
              </a:ext>
            </a:extLst>
          </p:cNvPr>
          <p:cNvSpPr/>
          <p:nvPr/>
        </p:nvSpPr>
        <p:spPr>
          <a:xfrm>
            <a:off x="175777" y="236740"/>
            <a:ext cx="941237" cy="934489"/>
          </a:xfrm>
          <a:custGeom>
            <a:avLst/>
            <a:gdLst>
              <a:gd name="connsiteX0" fmla="*/ -29 w 941237"/>
              <a:gd name="connsiteY0" fmla="*/ 467041 h 934489"/>
              <a:gd name="connsiteX1" fmla="*/ 470590 w 941237"/>
              <a:gd name="connsiteY1" fmla="*/ -204 h 934489"/>
              <a:gd name="connsiteX2" fmla="*/ 941208 w 941237"/>
              <a:gd name="connsiteY2" fmla="*/ 467041 h 934489"/>
              <a:gd name="connsiteX3" fmla="*/ 470590 w 941237"/>
              <a:gd name="connsiteY3" fmla="*/ 934285 h 934489"/>
              <a:gd name="connsiteX4" fmla="*/ -29 w 941237"/>
              <a:gd name="connsiteY4" fmla="*/ 467041 h 93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37" h="934489">
                <a:moveTo>
                  <a:pt x="-29" y="467041"/>
                </a:moveTo>
                <a:cubicBezTo>
                  <a:pt x="-29" y="208988"/>
                  <a:pt x="210675" y="-204"/>
                  <a:pt x="470590" y="-204"/>
                </a:cubicBezTo>
                <a:cubicBezTo>
                  <a:pt x="730505" y="-204"/>
                  <a:pt x="941208" y="208988"/>
                  <a:pt x="941208" y="467041"/>
                </a:cubicBezTo>
                <a:cubicBezTo>
                  <a:pt x="941208" y="725093"/>
                  <a:pt x="730505" y="934285"/>
                  <a:pt x="470590" y="934285"/>
                </a:cubicBezTo>
                <a:cubicBezTo>
                  <a:pt x="210675" y="934285"/>
                  <a:pt x="-29" y="725093"/>
                  <a:pt x="-29" y="467041"/>
                </a:cubicBezTo>
                <a:close/>
              </a:path>
            </a:pathLst>
          </a:custGeom>
          <a:solidFill>
            <a:srgbClr val="0583CD"/>
          </a:solidFill>
          <a:ln w="3368" cap="flat">
            <a:solidFill>
              <a:srgbClr val="035F96"/>
            </a:solidFill>
            <a:prstDash val="solid"/>
            <a:miter/>
          </a:ln>
        </p:spPr>
        <p:txBody>
          <a:bodyPr rtlCol="0" anchor="ctr"/>
          <a:lstStyle/>
          <a:p>
            <a:endParaRPr lang="en-US"/>
          </a:p>
        </p:txBody>
      </p:sp>
      <p:sp>
        <p:nvSpPr>
          <p:cNvPr id="6" name="Text Placeholder 3">
            <a:extLst>
              <a:ext uri="{FF2B5EF4-FFF2-40B4-BE49-F238E27FC236}">
                <a16:creationId xmlns:a16="http://schemas.microsoft.com/office/drawing/2014/main" id="{0033D135-C855-42A0-B3D1-A710CE1E4860}"/>
              </a:ext>
            </a:extLst>
          </p:cNvPr>
          <p:cNvSpPr>
            <a:spLocks noGrp="1"/>
          </p:cNvSpPr>
          <p:nvPr>
            <p:ph type="body" sz="quarter" idx="15"/>
          </p:nvPr>
        </p:nvSpPr>
        <p:spPr>
          <a:xfrm>
            <a:off x="1518249" y="730294"/>
            <a:ext cx="10377575" cy="387798"/>
          </a:xfrm>
        </p:spPr>
        <p:txBody>
          <a:bodyPr/>
          <a:lstStyle/>
          <a:p>
            <a:r>
              <a:rPr lang="en-US" dirty="0"/>
              <a:t>Task 7 - Flood response information and activities (361.42)</a:t>
            </a:r>
          </a:p>
        </p:txBody>
      </p:sp>
      <p:sp>
        <p:nvSpPr>
          <p:cNvPr id="12" name="Oval 11">
            <a:extLst>
              <a:ext uri="{FF2B5EF4-FFF2-40B4-BE49-F238E27FC236}">
                <a16:creationId xmlns:a16="http://schemas.microsoft.com/office/drawing/2014/main" id="{48620420-2732-4BF6-B681-499276A91E3E}"/>
              </a:ext>
            </a:extLst>
          </p:cNvPr>
          <p:cNvSpPr/>
          <p:nvPr/>
        </p:nvSpPr>
        <p:spPr>
          <a:xfrm>
            <a:off x="175777" y="268756"/>
            <a:ext cx="941237" cy="934489"/>
          </a:xfrm>
          <a:prstGeom prst="ellipse">
            <a:avLst/>
          </a:prstGeom>
          <a:solidFill>
            <a:srgbClr val="0583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losed book with solid fill">
            <a:extLst>
              <a:ext uri="{FF2B5EF4-FFF2-40B4-BE49-F238E27FC236}">
                <a16:creationId xmlns:a16="http://schemas.microsoft.com/office/drawing/2014/main" id="{6C27A3B6-0C0E-45B6-A355-A1AE3EDD6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353" y="441533"/>
            <a:ext cx="577521" cy="577521"/>
          </a:xfrm>
          <a:prstGeom prst="rect">
            <a:avLst/>
          </a:prstGeom>
        </p:spPr>
      </p:pic>
    </p:spTree>
    <p:extLst>
      <p:ext uri="{BB962C8B-B14F-4D97-AF65-F5344CB8AC3E}">
        <p14:creationId xmlns:p14="http://schemas.microsoft.com/office/powerpoint/2010/main" val="424914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984BE-A932-487A-9340-608558E57F9B}"/>
              </a:ext>
            </a:extLst>
          </p:cNvPr>
          <p:cNvSpPr>
            <a:spLocks noGrp="1"/>
          </p:cNvSpPr>
          <p:nvPr>
            <p:ph type="title"/>
          </p:nvPr>
        </p:nvSpPr>
        <p:spPr>
          <a:xfrm>
            <a:off x="1240786" y="342496"/>
            <a:ext cx="10775437" cy="387798"/>
          </a:xfrm>
        </p:spPr>
        <p:txBody>
          <a:bodyPr/>
          <a:lstStyle/>
          <a:p>
            <a:r>
              <a:rPr lang="en-US" sz="2800" dirty="0"/>
              <a:t>CHANGES TO the draft regional flood plan</a:t>
            </a:r>
            <a:endParaRPr lang="en-US" sz="2800" cap="none" dirty="0"/>
          </a:p>
        </p:txBody>
      </p:sp>
      <p:sp>
        <p:nvSpPr>
          <p:cNvPr id="14" name="Slide Number Placeholder 1">
            <a:extLst>
              <a:ext uri="{FF2B5EF4-FFF2-40B4-BE49-F238E27FC236}">
                <a16:creationId xmlns:a16="http://schemas.microsoft.com/office/drawing/2014/main" id="{92AAA4B7-66E2-4326-8A91-D2E93E08F2A5}"/>
              </a:ext>
            </a:extLst>
          </p:cNvPr>
          <p:cNvSpPr>
            <a:spLocks noGrp="1"/>
          </p:cNvSpPr>
          <p:nvPr>
            <p:ph type="sldNum" sz="quarter" idx="12"/>
          </p:nvPr>
        </p:nvSpPr>
        <p:spPr>
          <a:xfrm>
            <a:off x="8610600" y="6166570"/>
            <a:ext cx="3285224" cy="365125"/>
          </a:xfrm>
        </p:spPr>
        <p:txBody>
          <a:bodyPr/>
          <a:lstStyle/>
          <a:p>
            <a:fld id="{28B090F5-E373-45F2-B20D-B6EACF1B4937}" type="slidenum">
              <a:rPr lang="en-US" smtClean="0"/>
              <a:pPr/>
              <a:t>12</a:t>
            </a:fld>
            <a:endParaRPr lang="en-US" dirty="0"/>
          </a:p>
        </p:txBody>
      </p:sp>
      <p:sp>
        <p:nvSpPr>
          <p:cNvPr id="15" name="Text Placeholder 4">
            <a:extLst>
              <a:ext uri="{FF2B5EF4-FFF2-40B4-BE49-F238E27FC236}">
                <a16:creationId xmlns:a16="http://schemas.microsoft.com/office/drawing/2014/main" id="{473FCB97-A95A-4F63-B983-7F95DE686013}"/>
              </a:ext>
            </a:extLst>
          </p:cNvPr>
          <p:cNvSpPr txBox="1">
            <a:spLocks/>
          </p:cNvSpPr>
          <p:nvPr/>
        </p:nvSpPr>
        <p:spPr>
          <a:xfrm>
            <a:off x="765923" y="1798749"/>
            <a:ext cx="6672354" cy="1569660"/>
          </a:xfrm>
          <a:prstGeom prst="rect">
            <a:avLst/>
          </a:prstGeom>
        </p:spPr>
        <p:txBody>
          <a:bodyPr vert="horz" wrap="square" lIns="91440" tIns="45720" rIns="91440" bIns="45720" rtlCol="0">
            <a:spAutoFit/>
          </a:bodyPr>
          <a:lstStyle>
            <a:lvl1pPr marL="342900" indent="-342900" algn="l" defTabSz="914400" rtl="0" eaLnBrk="1" latinLnBrk="0" hangingPunct="1">
              <a:lnSpc>
                <a:spcPct val="100000"/>
              </a:lnSpc>
              <a:spcBef>
                <a:spcPts val="1000"/>
              </a:spcBef>
              <a:spcAft>
                <a:spcPts val="300"/>
              </a:spcAft>
              <a:buFont typeface="Wingdings" panose="05000000000000000000" pitchFamily="2" charset="2"/>
              <a:buChar char="q"/>
              <a:defRPr sz="2400" b="1" kern="1200" baseline="0">
                <a:solidFill>
                  <a:schemeClr val="accent1"/>
                </a:solidFill>
                <a:latin typeface="+mn-lt"/>
                <a:ea typeface="+mn-ea"/>
                <a:cs typeface="+mn-cs"/>
              </a:defRPr>
            </a:lvl1pPr>
            <a:lvl2pPr marL="800100" indent="-342900" algn="l" defTabSz="914400" rtl="0" eaLnBrk="1" latinLnBrk="0" hangingPunct="1">
              <a:lnSpc>
                <a:spcPct val="100000"/>
              </a:lnSpc>
              <a:spcBef>
                <a:spcPts val="500"/>
              </a:spcBef>
              <a:spcAft>
                <a:spcPts val="300"/>
              </a:spcAft>
              <a:buFont typeface="Wingdings" panose="05000000000000000000" pitchFamily="2" charset="2"/>
              <a:buChar char="q"/>
              <a:defRPr sz="2000" kern="1200" baseline="0">
                <a:solidFill>
                  <a:schemeClr val="accent1"/>
                </a:solidFill>
                <a:latin typeface="+mn-lt"/>
                <a:ea typeface="+mn-ea"/>
                <a:cs typeface="+mn-cs"/>
              </a:defRPr>
            </a:lvl2pPr>
            <a:lvl3pPr marL="1257300" indent="-342900" algn="l" defTabSz="914400" rtl="0" eaLnBrk="1" latinLnBrk="0" hangingPunct="1">
              <a:lnSpc>
                <a:spcPct val="100000"/>
              </a:lnSpc>
              <a:spcBef>
                <a:spcPts val="500"/>
              </a:spcBef>
              <a:spcAft>
                <a:spcPts val="300"/>
              </a:spcAft>
              <a:buFont typeface="Wingdings" panose="05000000000000000000" pitchFamily="2" charset="2"/>
              <a:buChar char="q"/>
              <a:defRPr sz="1800" kern="1200" baseline="0">
                <a:solidFill>
                  <a:schemeClr val="accent1"/>
                </a:solidFill>
                <a:latin typeface="+mn-lt"/>
                <a:ea typeface="+mn-ea"/>
                <a:cs typeface="+mn-cs"/>
              </a:defRPr>
            </a:lvl3pPr>
            <a:lvl4pPr marL="16573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4pPr>
            <a:lvl5pPr marL="21145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Changes made</a:t>
            </a:r>
          </a:p>
          <a:p>
            <a:pPr lvl="1"/>
            <a:r>
              <a:rPr lang="en-US" sz="1800" dirty="0"/>
              <a:t>Updated Chapter to include:</a:t>
            </a:r>
          </a:p>
          <a:p>
            <a:pPr lvl="2"/>
            <a:r>
              <a:rPr lang="en-US" sz="1600" dirty="0"/>
              <a:t>Percentage of survey completions	</a:t>
            </a:r>
          </a:p>
          <a:p>
            <a:pPr lvl="2"/>
            <a:r>
              <a:rPr lang="en-US" sz="1600" dirty="0"/>
              <a:t>Included Table 19.</a:t>
            </a:r>
          </a:p>
        </p:txBody>
      </p:sp>
      <p:sp>
        <p:nvSpPr>
          <p:cNvPr id="3" name="Freeform: Shape 2">
            <a:extLst>
              <a:ext uri="{FF2B5EF4-FFF2-40B4-BE49-F238E27FC236}">
                <a16:creationId xmlns:a16="http://schemas.microsoft.com/office/drawing/2014/main" id="{7FDCF593-D758-4AB6-9367-8EA410FB4D96}"/>
              </a:ext>
            </a:extLst>
          </p:cNvPr>
          <p:cNvSpPr/>
          <p:nvPr/>
        </p:nvSpPr>
        <p:spPr>
          <a:xfrm>
            <a:off x="175777" y="236740"/>
            <a:ext cx="941237" cy="934489"/>
          </a:xfrm>
          <a:custGeom>
            <a:avLst/>
            <a:gdLst>
              <a:gd name="connsiteX0" fmla="*/ -29 w 941237"/>
              <a:gd name="connsiteY0" fmla="*/ 467041 h 934489"/>
              <a:gd name="connsiteX1" fmla="*/ 470590 w 941237"/>
              <a:gd name="connsiteY1" fmla="*/ -204 h 934489"/>
              <a:gd name="connsiteX2" fmla="*/ 941208 w 941237"/>
              <a:gd name="connsiteY2" fmla="*/ 467041 h 934489"/>
              <a:gd name="connsiteX3" fmla="*/ 470590 w 941237"/>
              <a:gd name="connsiteY3" fmla="*/ 934285 h 934489"/>
              <a:gd name="connsiteX4" fmla="*/ -29 w 941237"/>
              <a:gd name="connsiteY4" fmla="*/ 467041 h 93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37" h="934489">
                <a:moveTo>
                  <a:pt x="-29" y="467041"/>
                </a:moveTo>
                <a:cubicBezTo>
                  <a:pt x="-29" y="208988"/>
                  <a:pt x="210675" y="-204"/>
                  <a:pt x="470590" y="-204"/>
                </a:cubicBezTo>
                <a:cubicBezTo>
                  <a:pt x="730505" y="-204"/>
                  <a:pt x="941208" y="208988"/>
                  <a:pt x="941208" y="467041"/>
                </a:cubicBezTo>
                <a:cubicBezTo>
                  <a:pt x="941208" y="725093"/>
                  <a:pt x="730505" y="934285"/>
                  <a:pt x="470590" y="934285"/>
                </a:cubicBezTo>
                <a:cubicBezTo>
                  <a:pt x="210675" y="934285"/>
                  <a:pt x="-29" y="725093"/>
                  <a:pt x="-29" y="467041"/>
                </a:cubicBezTo>
                <a:close/>
              </a:path>
            </a:pathLst>
          </a:custGeom>
          <a:solidFill>
            <a:srgbClr val="0583CD"/>
          </a:solidFill>
          <a:ln w="3368" cap="flat">
            <a:solidFill>
              <a:srgbClr val="035F96"/>
            </a:solidFill>
            <a:prstDash val="solid"/>
            <a:miter/>
          </a:ln>
        </p:spPr>
        <p:txBody>
          <a:bodyPr rtlCol="0" anchor="ctr"/>
          <a:lstStyle/>
          <a:p>
            <a:endParaRPr lang="en-US"/>
          </a:p>
        </p:txBody>
      </p:sp>
      <p:sp>
        <p:nvSpPr>
          <p:cNvPr id="6" name="Text Placeholder 3">
            <a:extLst>
              <a:ext uri="{FF2B5EF4-FFF2-40B4-BE49-F238E27FC236}">
                <a16:creationId xmlns:a16="http://schemas.microsoft.com/office/drawing/2014/main" id="{0033D135-C855-42A0-B3D1-A710CE1E4860}"/>
              </a:ext>
            </a:extLst>
          </p:cNvPr>
          <p:cNvSpPr>
            <a:spLocks noGrp="1"/>
          </p:cNvSpPr>
          <p:nvPr>
            <p:ph type="body" sz="quarter" idx="15"/>
          </p:nvPr>
        </p:nvSpPr>
        <p:spPr>
          <a:xfrm>
            <a:off x="1518249" y="730294"/>
            <a:ext cx="10377575" cy="387798"/>
          </a:xfrm>
        </p:spPr>
        <p:txBody>
          <a:bodyPr/>
          <a:lstStyle/>
          <a:p>
            <a:r>
              <a:rPr lang="en-US" dirty="0"/>
              <a:t>Task 9 - Flood infrastructure financing analysis (361.44)</a:t>
            </a:r>
          </a:p>
        </p:txBody>
      </p:sp>
      <p:sp>
        <p:nvSpPr>
          <p:cNvPr id="12" name="Oval 11">
            <a:extLst>
              <a:ext uri="{FF2B5EF4-FFF2-40B4-BE49-F238E27FC236}">
                <a16:creationId xmlns:a16="http://schemas.microsoft.com/office/drawing/2014/main" id="{48620420-2732-4BF6-B681-499276A91E3E}"/>
              </a:ext>
            </a:extLst>
          </p:cNvPr>
          <p:cNvSpPr/>
          <p:nvPr/>
        </p:nvSpPr>
        <p:spPr>
          <a:xfrm>
            <a:off x="175777" y="268756"/>
            <a:ext cx="941237" cy="934489"/>
          </a:xfrm>
          <a:prstGeom prst="ellipse">
            <a:avLst/>
          </a:prstGeom>
          <a:solidFill>
            <a:srgbClr val="0583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losed book with solid fill">
            <a:extLst>
              <a:ext uri="{FF2B5EF4-FFF2-40B4-BE49-F238E27FC236}">
                <a16:creationId xmlns:a16="http://schemas.microsoft.com/office/drawing/2014/main" id="{6C27A3B6-0C0E-45B6-A355-A1AE3EDD6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353" y="441533"/>
            <a:ext cx="577521" cy="577521"/>
          </a:xfrm>
          <a:prstGeom prst="rect">
            <a:avLst/>
          </a:prstGeom>
        </p:spPr>
      </p:pic>
    </p:spTree>
    <p:extLst>
      <p:ext uri="{BB962C8B-B14F-4D97-AF65-F5344CB8AC3E}">
        <p14:creationId xmlns:p14="http://schemas.microsoft.com/office/powerpoint/2010/main" val="359327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D4D6-C8E9-454F-A821-0B67C7CA2A82}"/>
              </a:ext>
            </a:extLst>
          </p:cNvPr>
          <p:cNvSpPr>
            <a:spLocks noGrp="1"/>
          </p:cNvSpPr>
          <p:nvPr>
            <p:ph type="title"/>
          </p:nvPr>
        </p:nvSpPr>
        <p:spPr>
          <a:xfrm>
            <a:off x="3711275" y="1151785"/>
            <a:ext cx="7907412" cy="4554429"/>
          </a:xfrm>
        </p:spPr>
        <p:txBody>
          <a:bodyPr/>
          <a:lstStyle/>
          <a:p>
            <a:r>
              <a:rPr lang="en-US" dirty="0"/>
              <a:t>Written comments welcomed.</a:t>
            </a:r>
          </a:p>
        </p:txBody>
      </p:sp>
      <p:pic>
        <p:nvPicPr>
          <p:cNvPr id="4" name="Picture Placeholder 3">
            <a:extLst>
              <a:ext uri="{FF2B5EF4-FFF2-40B4-BE49-F238E27FC236}">
                <a16:creationId xmlns:a16="http://schemas.microsoft.com/office/drawing/2014/main" id="{6D783CDD-2911-4737-9745-1EE8D264CC58}"/>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076"/>
          <a:stretch/>
        </p:blipFill>
        <p:spPr>
          <a:xfrm>
            <a:off x="919439" y="2093809"/>
            <a:ext cx="3779977" cy="2670379"/>
          </a:xfrm>
          <a:prstGeom prst="rect">
            <a:avLst/>
          </a:prstGeom>
        </p:spPr>
      </p:pic>
    </p:spTree>
    <p:extLst>
      <p:ext uri="{BB962C8B-B14F-4D97-AF65-F5344CB8AC3E}">
        <p14:creationId xmlns:p14="http://schemas.microsoft.com/office/powerpoint/2010/main" val="774205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10;&#10;Description automatically generated">
            <a:extLst>
              <a:ext uri="{FF2B5EF4-FFF2-40B4-BE49-F238E27FC236}">
                <a16:creationId xmlns:a16="http://schemas.microsoft.com/office/drawing/2014/main" id="{B7C8D599-E2C1-43D7-B25A-29EB50045CD7}"/>
              </a:ext>
            </a:extLst>
          </p:cNvPr>
          <p:cNvPicPr>
            <a:picLocks noChangeAspect="1"/>
          </p:cNvPicPr>
          <p:nvPr/>
        </p:nvPicPr>
        <p:blipFill rotWithShape="1">
          <a:blip r:embed="rId3">
            <a:extLst>
              <a:ext uri="{28A0092B-C50C-407E-A947-70E740481C1C}">
                <a14:useLocalDpi xmlns:a14="http://schemas.microsoft.com/office/drawing/2010/main" val="0"/>
              </a:ext>
            </a:extLst>
          </a:blip>
          <a:srcRect l="4871" t="23889" r="294"/>
          <a:stretch/>
        </p:blipFill>
        <p:spPr>
          <a:xfrm>
            <a:off x="-571728" y="8"/>
            <a:ext cx="12809907" cy="6927272"/>
          </a:xfrm>
          <a:prstGeom prst="rect">
            <a:avLst/>
          </a:prstGeom>
        </p:spPr>
      </p:pic>
      <p:sp>
        <p:nvSpPr>
          <p:cNvPr id="2" name="Rectangle 1">
            <a:extLst>
              <a:ext uri="{FF2B5EF4-FFF2-40B4-BE49-F238E27FC236}">
                <a16:creationId xmlns:a16="http://schemas.microsoft.com/office/drawing/2014/main" id="{D6FC61F5-1EEA-4EAE-89CC-A40BA688452A}"/>
              </a:ext>
            </a:extLst>
          </p:cNvPr>
          <p:cNvSpPr/>
          <p:nvPr/>
        </p:nvSpPr>
        <p:spPr>
          <a:xfrm>
            <a:off x="-571728" y="0"/>
            <a:ext cx="12809907" cy="7620000"/>
          </a:xfrm>
          <a:prstGeom prst="rect">
            <a:avLst/>
          </a:prstGeom>
          <a:solidFill>
            <a:schemeClr val="accent3">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ontent Placeholder 2">
            <a:extLst>
              <a:ext uri="{FF2B5EF4-FFF2-40B4-BE49-F238E27FC236}">
                <a16:creationId xmlns:a16="http://schemas.microsoft.com/office/drawing/2014/main" id="{5DC4D9AD-0E8A-4C70-8D70-EB8CDA0F8D80}"/>
              </a:ext>
            </a:extLst>
          </p:cNvPr>
          <p:cNvSpPr txBox="1">
            <a:spLocks/>
          </p:cNvSpPr>
          <p:nvPr/>
        </p:nvSpPr>
        <p:spPr>
          <a:xfrm>
            <a:off x="344517" y="567267"/>
            <a:ext cx="11373660" cy="6290725"/>
          </a:xfrm>
          <a:prstGeom prst="rect">
            <a:avLst/>
          </a:prstGeom>
          <a:solidFill>
            <a:schemeClr val="accent1">
              <a:lumMod val="50000"/>
            </a:schemeClr>
          </a:solidFill>
          <a:effectLst>
            <a:outerShdw blurRad="63500" sx="102000" sy="102000" algn="ctr" rotWithShape="0">
              <a:prstClr val="black">
                <a:alpha val="40000"/>
              </a:prstClr>
            </a:outerShdw>
          </a:effectLst>
        </p:spPr>
        <p:txBody>
          <a:bodyPr lIns="174171" tIns="87086" rIns="174171" bIns="87086" numCol="2" spcCol="18288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a:lstStyle>
          <a:p>
            <a:pPr marL="0" indent="0" defTabSz="914418">
              <a:lnSpc>
                <a:spcPct val="100000"/>
              </a:lnSpc>
              <a:spcBef>
                <a:spcPts val="1143"/>
              </a:spcBef>
              <a:buNone/>
            </a:pPr>
            <a:endParaRPr lang="en-US" sz="1524" dirty="0">
              <a:solidFill>
                <a:srgbClr val="037894"/>
              </a:solidFill>
              <a:latin typeface="Gotham Narrow Book"/>
            </a:endParaRPr>
          </a:p>
        </p:txBody>
      </p:sp>
      <p:sp>
        <p:nvSpPr>
          <p:cNvPr id="12" name="TextBox 11">
            <a:extLst>
              <a:ext uri="{FF2B5EF4-FFF2-40B4-BE49-F238E27FC236}">
                <a16:creationId xmlns:a16="http://schemas.microsoft.com/office/drawing/2014/main" id="{8748169D-CFFD-45E2-A671-1525A576844F}"/>
              </a:ext>
            </a:extLst>
          </p:cNvPr>
          <p:cNvSpPr txBox="1"/>
          <p:nvPr/>
        </p:nvSpPr>
        <p:spPr>
          <a:xfrm>
            <a:off x="473823" y="663489"/>
            <a:ext cx="9078562" cy="839339"/>
          </a:xfrm>
          <a:prstGeom prst="rect">
            <a:avLst/>
          </a:prstGeom>
        </p:spPr>
        <p:txBody>
          <a:bodyPr vert="horz" lIns="87086" tIns="43543" rIns="87086" bIns="43543" rtlCol="0" anchor="b">
            <a:normAutofit/>
          </a:bodyPr>
          <a:lstStyle/>
          <a:p>
            <a:pPr defTabSz="870875">
              <a:lnSpc>
                <a:spcPct val="90000"/>
              </a:lnSpc>
              <a:spcBef>
                <a:spcPct val="0"/>
              </a:spcBef>
              <a:spcAft>
                <a:spcPts val="571"/>
              </a:spcAft>
            </a:pPr>
            <a:r>
              <a:rPr lang="en-US" sz="3200" b="1" spc="95" dirty="0">
                <a:solidFill>
                  <a:schemeClr val="bg1"/>
                </a:solidFill>
                <a:latin typeface="Arial Black" panose="020B0604020202020204" pitchFamily="34" charset="0"/>
                <a:cs typeface="Arial Black" panose="020B0604020202020204" pitchFamily="34" charset="0"/>
              </a:rPr>
              <a:t>AGENDA</a:t>
            </a:r>
          </a:p>
        </p:txBody>
      </p:sp>
      <p:sp>
        <p:nvSpPr>
          <p:cNvPr id="4" name="Rectangle 3">
            <a:extLst>
              <a:ext uri="{FF2B5EF4-FFF2-40B4-BE49-F238E27FC236}">
                <a16:creationId xmlns:a16="http://schemas.microsoft.com/office/drawing/2014/main" id="{5DA8C6EF-F66D-484E-A93C-57F7D6B9E9E3}"/>
              </a:ext>
            </a:extLst>
          </p:cNvPr>
          <p:cNvSpPr/>
          <p:nvPr/>
        </p:nvSpPr>
        <p:spPr>
          <a:xfrm>
            <a:off x="1436868" y="2564582"/>
            <a:ext cx="9866196" cy="1615827"/>
          </a:xfrm>
          <a:prstGeom prst="rect">
            <a:avLst/>
          </a:prstGeom>
        </p:spPr>
        <p:txBody>
          <a:bodyPr wrap="square">
            <a:spAutoFit/>
          </a:bodyPr>
          <a:lstStyle/>
          <a:p>
            <a:pPr marL="272148" defTabSz="870875">
              <a:spcAft>
                <a:spcPts val="1800"/>
              </a:spcAft>
            </a:pPr>
            <a:r>
              <a:rPr lang="en-US" sz="2800" b="1" dirty="0">
                <a:solidFill>
                  <a:schemeClr val="tx2">
                    <a:lumMod val="25000"/>
                    <a:lumOff val="75000"/>
                  </a:schemeClr>
                </a:solidFill>
              </a:rPr>
              <a:t>Discussion and Update on:</a:t>
            </a:r>
          </a:p>
          <a:p>
            <a:pPr marL="1258888" lvl="1" indent="-514350" defTabSz="870875">
              <a:spcAft>
                <a:spcPts val="1800"/>
              </a:spcAft>
              <a:buFont typeface="Wingdings" pitchFamily="2" charset="2"/>
              <a:buChar char="q"/>
            </a:pPr>
            <a:r>
              <a:rPr lang="en-US" sz="2800" b="1" dirty="0">
                <a:solidFill>
                  <a:schemeClr val="tx2">
                    <a:lumMod val="25000"/>
                    <a:lumOff val="75000"/>
                  </a:schemeClr>
                </a:solidFill>
              </a:rPr>
              <a:t>Approval of to submit the Final Regional Flood Plan, subject to final comments and revisions.</a:t>
            </a:r>
          </a:p>
        </p:txBody>
      </p:sp>
    </p:spTree>
    <p:extLst>
      <p:ext uri="{BB962C8B-B14F-4D97-AF65-F5344CB8AC3E}">
        <p14:creationId xmlns:p14="http://schemas.microsoft.com/office/powerpoint/2010/main" val="228974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CFFF-23C8-49DE-BAB2-FD2CCBA62518}"/>
              </a:ext>
            </a:extLst>
          </p:cNvPr>
          <p:cNvSpPr>
            <a:spLocks noGrp="1"/>
          </p:cNvSpPr>
          <p:nvPr>
            <p:ph type="title"/>
          </p:nvPr>
        </p:nvSpPr>
        <p:spPr>
          <a:xfrm>
            <a:off x="3812874" y="776377"/>
            <a:ext cx="8379125" cy="4554429"/>
          </a:xfrm>
        </p:spPr>
        <p:txBody>
          <a:bodyPr/>
          <a:lstStyle/>
          <a:p>
            <a:r>
              <a:rPr lang="en-US" dirty="0"/>
              <a:t>Comments on the draft regional flood plan</a:t>
            </a:r>
          </a:p>
        </p:txBody>
      </p:sp>
      <p:sp>
        <p:nvSpPr>
          <p:cNvPr id="7" name="Oval 6">
            <a:extLst>
              <a:ext uri="{FF2B5EF4-FFF2-40B4-BE49-F238E27FC236}">
                <a16:creationId xmlns:a16="http://schemas.microsoft.com/office/drawing/2014/main" id="{DC734A9B-359C-499D-A0A8-BEBC5F22EE80}"/>
              </a:ext>
            </a:extLst>
          </p:cNvPr>
          <p:cNvSpPr/>
          <p:nvPr/>
        </p:nvSpPr>
        <p:spPr>
          <a:xfrm>
            <a:off x="279222" y="1309834"/>
            <a:ext cx="3533652" cy="3546235"/>
          </a:xfrm>
          <a:prstGeom prst="ellipse">
            <a:avLst/>
          </a:prstGeom>
          <a:solidFill>
            <a:srgbClr val="058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Closed book with solid fill">
            <a:extLst>
              <a:ext uri="{FF2B5EF4-FFF2-40B4-BE49-F238E27FC236}">
                <a16:creationId xmlns:a16="http://schemas.microsoft.com/office/drawing/2014/main" id="{C5545588-97C0-4234-96F8-1B1CE09B2F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244" y="2026578"/>
            <a:ext cx="2278293" cy="2278293"/>
          </a:xfrm>
          <a:prstGeom prst="rect">
            <a:avLst/>
          </a:prstGeom>
        </p:spPr>
      </p:pic>
    </p:spTree>
    <p:extLst>
      <p:ext uri="{BB962C8B-B14F-4D97-AF65-F5344CB8AC3E}">
        <p14:creationId xmlns:p14="http://schemas.microsoft.com/office/powerpoint/2010/main" val="39090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984BE-A932-487A-9340-608558E57F9B}"/>
              </a:ext>
            </a:extLst>
          </p:cNvPr>
          <p:cNvSpPr>
            <a:spLocks noGrp="1"/>
          </p:cNvSpPr>
          <p:nvPr>
            <p:ph type="title"/>
          </p:nvPr>
        </p:nvSpPr>
        <p:spPr>
          <a:xfrm>
            <a:off x="1240786" y="342496"/>
            <a:ext cx="10775437" cy="387798"/>
          </a:xfrm>
        </p:spPr>
        <p:txBody>
          <a:bodyPr/>
          <a:lstStyle/>
          <a:p>
            <a:r>
              <a:rPr lang="en-US" sz="2800" dirty="0"/>
              <a:t>CHANGES TO the draft regional flood plan</a:t>
            </a:r>
            <a:endParaRPr lang="en-US" sz="2800" cap="none" dirty="0"/>
          </a:p>
        </p:txBody>
      </p:sp>
      <p:sp>
        <p:nvSpPr>
          <p:cNvPr id="14" name="Slide Number Placeholder 1">
            <a:extLst>
              <a:ext uri="{FF2B5EF4-FFF2-40B4-BE49-F238E27FC236}">
                <a16:creationId xmlns:a16="http://schemas.microsoft.com/office/drawing/2014/main" id="{92AAA4B7-66E2-4326-8A91-D2E93E08F2A5}"/>
              </a:ext>
            </a:extLst>
          </p:cNvPr>
          <p:cNvSpPr>
            <a:spLocks noGrp="1"/>
          </p:cNvSpPr>
          <p:nvPr>
            <p:ph type="sldNum" sz="quarter" idx="12"/>
          </p:nvPr>
        </p:nvSpPr>
        <p:spPr>
          <a:xfrm>
            <a:off x="8610600" y="6166570"/>
            <a:ext cx="3285224" cy="365125"/>
          </a:xfrm>
        </p:spPr>
        <p:txBody>
          <a:bodyPr/>
          <a:lstStyle/>
          <a:p>
            <a:fld id="{28B090F5-E373-45F2-B20D-B6EACF1B4937}" type="slidenum">
              <a:rPr lang="en-US" smtClean="0"/>
              <a:pPr/>
              <a:t>4</a:t>
            </a:fld>
            <a:endParaRPr lang="en-US" dirty="0"/>
          </a:p>
        </p:txBody>
      </p:sp>
      <p:sp>
        <p:nvSpPr>
          <p:cNvPr id="15" name="Text Placeholder 4">
            <a:extLst>
              <a:ext uri="{FF2B5EF4-FFF2-40B4-BE49-F238E27FC236}">
                <a16:creationId xmlns:a16="http://schemas.microsoft.com/office/drawing/2014/main" id="{473FCB97-A95A-4F63-B983-7F95DE686013}"/>
              </a:ext>
            </a:extLst>
          </p:cNvPr>
          <p:cNvSpPr txBox="1">
            <a:spLocks/>
          </p:cNvSpPr>
          <p:nvPr/>
        </p:nvSpPr>
        <p:spPr>
          <a:xfrm>
            <a:off x="776197" y="1530037"/>
            <a:ext cx="6672354" cy="4578176"/>
          </a:xfrm>
          <a:prstGeom prst="rect">
            <a:avLst/>
          </a:prstGeom>
        </p:spPr>
        <p:txBody>
          <a:bodyPr vert="horz" wrap="square" lIns="91440" tIns="45720" rIns="91440" bIns="45720" rtlCol="0">
            <a:spAutoFit/>
          </a:bodyPr>
          <a:lstStyle>
            <a:lvl1pPr marL="342900" indent="-342900" algn="l" defTabSz="914400" rtl="0" eaLnBrk="1" latinLnBrk="0" hangingPunct="1">
              <a:lnSpc>
                <a:spcPct val="100000"/>
              </a:lnSpc>
              <a:spcBef>
                <a:spcPts val="1000"/>
              </a:spcBef>
              <a:spcAft>
                <a:spcPts val="300"/>
              </a:spcAft>
              <a:buFont typeface="Wingdings" panose="05000000000000000000" pitchFamily="2" charset="2"/>
              <a:buChar char="q"/>
              <a:defRPr sz="2400" b="1" kern="1200" baseline="0">
                <a:solidFill>
                  <a:schemeClr val="accent1"/>
                </a:solidFill>
                <a:latin typeface="+mn-lt"/>
                <a:ea typeface="+mn-ea"/>
                <a:cs typeface="+mn-cs"/>
              </a:defRPr>
            </a:lvl1pPr>
            <a:lvl2pPr marL="800100" indent="-342900" algn="l" defTabSz="914400" rtl="0" eaLnBrk="1" latinLnBrk="0" hangingPunct="1">
              <a:lnSpc>
                <a:spcPct val="100000"/>
              </a:lnSpc>
              <a:spcBef>
                <a:spcPts val="500"/>
              </a:spcBef>
              <a:spcAft>
                <a:spcPts val="300"/>
              </a:spcAft>
              <a:buFont typeface="Wingdings" panose="05000000000000000000" pitchFamily="2" charset="2"/>
              <a:buChar char="q"/>
              <a:defRPr sz="2000" kern="1200" baseline="0">
                <a:solidFill>
                  <a:schemeClr val="accent1"/>
                </a:solidFill>
                <a:latin typeface="+mn-lt"/>
                <a:ea typeface="+mn-ea"/>
                <a:cs typeface="+mn-cs"/>
              </a:defRPr>
            </a:lvl2pPr>
            <a:lvl3pPr marL="1257300" indent="-342900" algn="l" defTabSz="914400" rtl="0" eaLnBrk="1" latinLnBrk="0" hangingPunct="1">
              <a:lnSpc>
                <a:spcPct val="100000"/>
              </a:lnSpc>
              <a:spcBef>
                <a:spcPts val="500"/>
              </a:spcBef>
              <a:spcAft>
                <a:spcPts val="300"/>
              </a:spcAft>
              <a:buFont typeface="Wingdings" panose="05000000000000000000" pitchFamily="2" charset="2"/>
              <a:buChar char="q"/>
              <a:defRPr sz="1800" kern="1200" baseline="0">
                <a:solidFill>
                  <a:schemeClr val="accent1"/>
                </a:solidFill>
                <a:latin typeface="+mn-lt"/>
                <a:ea typeface="+mn-ea"/>
                <a:cs typeface="+mn-cs"/>
              </a:defRPr>
            </a:lvl3pPr>
            <a:lvl4pPr marL="16573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4pPr>
            <a:lvl5pPr marL="21145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Changes made</a:t>
            </a:r>
          </a:p>
          <a:p>
            <a:pPr lvl="1"/>
            <a:r>
              <a:rPr lang="en-US" sz="1800" dirty="0"/>
              <a:t>Low Water Crossings were added to: </a:t>
            </a:r>
          </a:p>
          <a:p>
            <a:pPr lvl="2"/>
            <a:r>
              <a:rPr lang="en-US" sz="1600" dirty="0"/>
              <a:t>Existing Flood Infrastructure GIS Feature Class</a:t>
            </a:r>
          </a:p>
          <a:p>
            <a:pPr lvl="2"/>
            <a:r>
              <a:rPr lang="en-US" sz="1600" dirty="0"/>
              <a:t>Existing Flood Infrastructure Table</a:t>
            </a:r>
          </a:p>
          <a:p>
            <a:pPr lvl="2"/>
            <a:r>
              <a:rPr lang="en-US" sz="1600" dirty="0"/>
              <a:t>Existing Flood Infrastructure Map</a:t>
            </a:r>
          </a:p>
          <a:p>
            <a:pPr lvl="2"/>
            <a:r>
              <a:rPr lang="en-US" sz="1600" dirty="0"/>
              <a:t>Include description of how they’re identified in text</a:t>
            </a:r>
          </a:p>
          <a:p>
            <a:pPr lvl="1"/>
            <a:r>
              <a:rPr lang="en-US" sz="1800" dirty="0"/>
              <a:t>Revised boundaries to Existing Flood Projects</a:t>
            </a:r>
          </a:p>
          <a:p>
            <a:pPr lvl="2"/>
            <a:r>
              <a:rPr lang="en-US" sz="1600" dirty="0"/>
              <a:t>Existing Flood Projects GIS Feature Class</a:t>
            </a:r>
          </a:p>
          <a:p>
            <a:pPr lvl="2"/>
            <a:r>
              <a:rPr lang="en-US" sz="1600" dirty="0"/>
              <a:t>Existing Flood Projects Map</a:t>
            </a:r>
          </a:p>
          <a:p>
            <a:pPr lvl="1"/>
            <a:r>
              <a:rPr lang="en-US" sz="1800" dirty="0"/>
              <a:t>GIS Feature Class Entities</a:t>
            </a:r>
          </a:p>
          <a:p>
            <a:pPr lvl="2"/>
            <a:r>
              <a:rPr lang="en-US" sz="1600" dirty="0"/>
              <a:t>Updated fields</a:t>
            </a:r>
          </a:p>
          <a:p>
            <a:pPr marL="0" indent="0">
              <a:buNone/>
            </a:pPr>
            <a:endParaRPr lang="en-US" dirty="0"/>
          </a:p>
        </p:txBody>
      </p:sp>
      <p:sp>
        <p:nvSpPr>
          <p:cNvPr id="3" name="Freeform: Shape 2">
            <a:extLst>
              <a:ext uri="{FF2B5EF4-FFF2-40B4-BE49-F238E27FC236}">
                <a16:creationId xmlns:a16="http://schemas.microsoft.com/office/drawing/2014/main" id="{7FDCF593-D758-4AB6-9367-8EA410FB4D96}"/>
              </a:ext>
            </a:extLst>
          </p:cNvPr>
          <p:cNvSpPr/>
          <p:nvPr/>
        </p:nvSpPr>
        <p:spPr>
          <a:xfrm>
            <a:off x="175777" y="236740"/>
            <a:ext cx="941237" cy="934489"/>
          </a:xfrm>
          <a:custGeom>
            <a:avLst/>
            <a:gdLst>
              <a:gd name="connsiteX0" fmla="*/ -29 w 941237"/>
              <a:gd name="connsiteY0" fmla="*/ 467041 h 934489"/>
              <a:gd name="connsiteX1" fmla="*/ 470590 w 941237"/>
              <a:gd name="connsiteY1" fmla="*/ -204 h 934489"/>
              <a:gd name="connsiteX2" fmla="*/ 941208 w 941237"/>
              <a:gd name="connsiteY2" fmla="*/ 467041 h 934489"/>
              <a:gd name="connsiteX3" fmla="*/ 470590 w 941237"/>
              <a:gd name="connsiteY3" fmla="*/ 934285 h 934489"/>
              <a:gd name="connsiteX4" fmla="*/ -29 w 941237"/>
              <a:gd name="connsiteY4" fmla="*/ 467041 h 93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37" h="934489">
                <a:moveTo>
                  <a:pt x="-29" y="467041"/>
                </a:moveTo>
                <a:cubicBezTo>
                  <a:pt x="-29" y="208988"/>
                  <a:pt x="210675" y="-204"/>
                  <a:pt x="470590" y="-204"/>
                </a:cubicBezTo>
                <a:cubicBezTo>
                  <a:pt x="730505" y="-204"/>
                  <a:pt x="941208" y="208988"/>
                  <a:pt x="941208" y="467041"/>
                </a:cubicBezTo>
                <a:cubicBezTo>
                  <a:pt x="941208" y="725093"/>
                  <a:pt x="730505" y="934285"/>
                  <a:pt x="470590" y="934285"/>
                </a:cubicBezTo>
                <a:cubicBezTo>
                  <a:pt x="210675" y="934285"/>
                  <a:pt x="-29" y="725093"/>
                  <a:pt x="-29" y="467041"/>
                </a:cubicBezTo>
                <a:close/>
              </a:path>
            </a:pathLst>
          </a:custGeom>
          <a:solidFill>
            <a:srgbClr val="0583CD"/>
          </a:solidFill>
          <a:ln w="3368" cap="flat">
            <a:solidFill>
              <a:srgbClr val="035F96"/>
            </a:solidFill>
            <a:prstDash val="solid"/>
            <a:miter/>
          </a:ln>
        </p:spPr>
        <p:txBody>
          <a:bodyPr rtlCol="0" anchor="ctr"/>
          <a:lstStyle/>
          <a:p>
            <a:endParaRPr lang="en-US"/>
          </a:p>
        </p:txBody>
      </p:sp>
      <p:sp>
        <p:nvSpPr>
          <p:cNvPr id="6" name="Text Placeholder 3">
            <a:extLst>
              <a:ext uri="{FF2B5EF4-FFF2-40B4-BE49-F238E27FC236}">
                <a16:creationId xmlns:a16="http://schemas.microsoft.com/office/drawing/2014/main" id="{0033D135-C855-42A0-B3D1-A710CE1E4860}"/>
              </a:ext>
            </a:extLst>
          </p:cNvPr>
          <p:cNvSpPr>
            <a:spLocks noGrp="1"/>
          </p:cNvSpPr>
          <p:nvPr>
            <p:ph type="body" sz="quarter" idx="15"/>
          </p:nvPr>
        </p:nvSpPr>
        <p:spPr>
          <a:xfrm>
            <a:off x="1518249" y="730294"/>
            <a:ext cx="10377575" cy="387798"/>
          </a:xfrm>
        </p:spPr>
        <p:txBody>
          <a:bodyPr/>
          <a:lstStyle/>
          <a:p>
            <a:r>
              <a:rPr lang="en-US" dirty="0"/>
              <a:t>Task 1 – Planning area description</a:t>
            </a:r>
          </a:p>
        </p:txBody>
      </p:sp>
      <p:sp>
        <p:nvSpPr>
          <p:cNvPr id="12" name="Oval 11">
            <a:extLst>
              <a:ext uri="{FF2B5EF4-FFF2-40B4-BE49-F238E27FC236}">
                <a16:creationId xmlns:a16="http://schemas.microsoft.com/office/drawing/2014/main" id="{48620420-2732-4BF6-B681-499276A91E3E}"/>
              </a:ext>
            </a:extLst>
          </p:cNvPr>
          <p:cNvSpPr/>
          <p:nvPr/>
        </p:nvSpPr>
        <p:spPr>
          <a:xfrm>
            <a:off x="175777" y="268756"/>
            <a:ext cx="941237" cy="934489"/>
          </a:xfrm>
          <a:prstGeom prst="ellipse">
            <a:avLst/>
          </a:prstGeom>
          <a:solidFill>
            <a:srgbClr val="0583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losed book with solid fill">
            <a:extLst>
              <a:ext uri="{FF2B5EF4-FFF2-40B4-BE49-F238E27FC236}">
                <a16:creationId xmlns:a16="http://schemas.microsoft.com/office/drawing/2014/main" id="{6C27A3B6-0C0E-45B6-A355-A1AE3EDD6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353" y="441533"/>
            <a:ext cx="577521" cy="577521"/>
          </a:xfrm>
          <a:prstGeom prst="rect">
            <a:avLst/>
          </a:prstGeom>
        </p:spPr>
      </p:pic>
    </p:spTree>
    <p:extLst>
      <p:ext uri="{BB962C8B-B14F-4D97-AF65-F5344CB8AC3E}">
        <p14:creationId xmlns:p14="http://schemas.microsoft.com/office/powerpoint/2010/main" val="733613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984BE-A932-487A-9340-608558E57F9B}"/>
              </a:ext>
            </a:extLst>
          </p:cNvPr>
          <p:cNvSpPr>
            <a:spLocks noGrp="1"/>
          </p:cNvSpPr>
          <p:nvPr>
            <p:ph type="title"/>
          </p:nvPr>
        </p:nvSpPr>
        <p:spPr>
          <a:xfrm>
            <a:off x="1240786" y="342496"/>
            <a:ext cx="10775437" cy="387798"/>
          </a:xfrm>
        </p:spPr>
        <p:txBody>
          <a:bodyPr/>
          <a:lstStyle/>
          <a:p>
            <a:r>
              <a:rPr lang="en-US" sz="2800" dirty="0"/>
              <a:t>CHANGES TO the draft regional flood plan</a:t>
            </a:r>
            <a:endParaRPr lang="en-US" sz="2800" cap="none" dirty="0"/>
          </a:p>
        </p:txBody>
      </p:sp>
      <p:sp>
        <p:nvSpPr>
          <p:cNvPr id="14" name="Slide Number Placeholder 1">
            <a:extLst>
              <a:ext uri="{FF2B5EF4-FFF2-40B4-BE49-F238E27FC236}">
                <a16:creationId xmlns:a16="http://schemas.microsoft.com/office/drawing/2014/main" id="{92AAA4B7-66E2-4326-8A91-D2E93E08F2A5}"/>
              </a:ext>
            </a:extLst>
          </p:cNvPr>
          <p:cNvSpPr>
            <a:spLocks noGrp="1"/>
          </p:cNvSpPr>
          <p:nvPr>
            <p:ph type="sldNum" sz="quarter" idx="12"/>
          </p:nvPr>
        </p:nvSpPr>
        <p:spPr>
          <a:xfrm>
            <a:off x="8610600" y="6166570"/>
            <a:ext cx="3285224" cy="365125"/>
          </a:xfrm>
        </p:spPr>
        <p:txBody>
          <a:bodyPr/>
          <a:lstStyle/>
          <a:p>
            <a:fld id="{28B090F5-E373-45F2-B20D-B6EACF1B4937}" type="slidenum">
              <a:rPr lang="en-US" smtClean="0"/>
              <a:pPr/>
              <a:t>5</a:t>
            </a:fld>
            <a:endParaRPr lang="en-US" dirty="0"/>
          </a:p>
        </p:txBody>
      </p:sp>
      <p:sp>
        <p:nvSpPr>
          <p:cNvPr id="15" name="Text Placeholder 4">
            <a:extLst>
              <a:ext uri="{FF2B5EF4-FFF2-40B4-BE49-F238E27FC236}">
                <a16:creationId xmlns:a16="http://schemas.microsoft.com/office/drawing/2014/main" id="{473FCB97-A95A-4F63-B983-7F95DE686013}"/>
              </a:ext>
            </a:extLst>
          </p:cNvPr>
          <p:cNvSpPr txBox="1">
            <a:spLocks/>
          </p:cNvSpPr>
          <p:nvPr/>
        </p:nvSpPr>
        <p:spPr>
          <a:xfrm>
            <a:off x="776197" y="1530037"/>
            <a:ext cx="6672354" cy="4424288"/>
          </a:xfrm>
          <a:prstGeom prst="rect">
            <a:avLst/>
          </a:prstGeom>
        </p:spPr>
        <p:txBody>
          <a:bodyPr vert="horz" wrap="square" lIns="91440" tIns="45720" rIns="91440" bIns="45720" rtlCol="0">
            <a:spAutoFit/>
          </a:bodyPr>
          <a:lstStyle>
            <a:lvl1pPr marL="342900" indent="-342900" algn="l" defTabSz="914400" rtl="0" eaLnBrk="1" latinLnBrk="0" hangingPunct="1">
              <a:lnSpc>
                <a:spcPct val="100000"/>
              </a:lnSpc>
              <a:spcBef>
                <a:spcPts val="1000"/>
              </a:spcBef>
              <a:spcAft>
                <a:spcPts val="300"/>
              </a:spcAft>
              <a:buFont typeface="Wingdings" panose="05000000000000000000" pitchFamily="2" charset="2"/>
              <a:buChar char="q"/>
              <a:defRPr sz="2400" b="1" kern="1200" baseline="0">
                <a:solidFill>
                  <a:schemeClr val="accent1"/>
                </a:solidFill>
                <a:latin typeface="+mn-lt"/>
                <a:ea typeface="+mn-ea"/>
                <a:cs typeface="+mn-cs"/>
              </a:defRPr>
            </a:lvl1pPr>
            <a:lvl2pPr marL="800100" indent="-342900" algn="l" defTabSz="914400" rtl="0" eaLnBrk="1" latinLnBrk="0" hangingPunct="1">
              <a:lnSpc>
                <a:spcPct val="100000"/>
              </a:lnSpc>
              <a:spcBef>
                <a:spcPts val="500"/>
              </a:spcBef>
              <a:spcAft>
                <a:spcPts val="300"/>
              </a:spcAft>
              <a:buFont typeface="Wingdings" panose="05000000000000000000" pitchFamily="2" charset="2"/>
              <a:buChar char="q"/>
              <a:defRPr sz="2000" kern="1200" baseline="0">
                <a:solidFill>
                  <a:schemeClr val="accent1"/>
                </a:solidFill>
                <a:latin typeface="+mn-lt"/>
                <a:ea typeface="+mn-ea"/>
                <a:cs typeface="+mn-cs"/>
              </a:defRPr>
            </a:lvl2pPr>
            <a:lvl3pPr marL="1257300" indent="-342900" algn="l" defTabSz="914400" rtl="0" eaLnBrk="1" latinLnBrk="0" hangingPunct="1">
              <a:lnSpc>
                <a:spcPct val="100000"/>
              </a:lnSpc>
              <a:spcBef>
                <a:spcPts val="500"/>
              </a:spcBef>
              <a:spcAft>
                <a:spcPts val="300"/>
              </a:spcAft>
              <a:buFont typeface="Wingdings" panose="05000000000000000000" pitchFamily="2" charset="2"/>
              <a:buChar char="q"/>
              <a:defRPr sz="1800" kern="1200" baseline="0">
                <a:solidFill>
                  <a:schemeClr val="accent1"/>
                </a:solidFill>
                <a:latin typeface="+mn-lt"/>
                <a:ea typeface="+mn-ea"/>
                <a:cs typeface="+mn-cs"/>
              </a:defRPr>
            </a:lvl3pPr>
            <a:lvl4pPr marL="16573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4pPr>
            <a:lvl5pPr marL="21145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Changes made</a:t>
            </a:r>
          </a:p>
          <a:p>
            <a:pPr lvl="1"/>
            <a:r>
              <a:rPr lang="en-US" sz="1800" dirty="0"/>
              <a:t>Existing Condition Flood Hazard Analysis: </a:t>
            </a:r>
          </a:p>
          <a:p>
            <a:pPr lvl="2"/>
            <a:r>
              <a:rPr lang="en-US" sz="1600" dirty="0"/>
              <a:t>Included table with total land areas (square miles) of each flood risk by flood risk type in text.</a:t>
            </a:r>
          </a:p>
          <a:p>
            <a:pPr lvl="1"/>
            <a:r>
              <a:rPr lang="en-US" sz="1800" dirty="0"/>
              <a:t>Updated Existing Condition Flood Hazard Map</a:t>
            </a:r>
          </a:p>
          <a:p>
            <a:pPr lvl="1"/>
            <a:r>
              <a:rPr lang="en-US" sz="1800" dirty="0"/>
              <a:t>Added tables with the 1% and 0.2% Existing Condition Flood Exposure for structures and population.</a:t>
            </a:r>
          </a:p>
          <a:p>
            <a:pPr lvl="1"/>
            <a:r>
              <a:rPr lang="en-US" sz="1800" dirty="0"/>
              <a:t>Corrected day and night population in Existing Condition Flood Exposure Table and GIS feature class.</a:t>
            </a:r>
          </a:p>
          <a:p>
            <a:pPr lvl="1"/>
            <a:r>
              <a:rPr lang="en-US" sz="1800" dirty="0"/>
              <a:t>Minor tweaks to GIS feature classes.</a:t>
            </a:r>
          </a:p>
          <a:p>
            <a:pPr lvl="1"/>
            <a:r>
              <a:rPr lang="en-US" sz="1800" dirty="0"/>
              <a:t>Added table of model coverage.</a:t>
            </a:r>
          </a:p>
          <a:p>
            <a:pPr marL="0" indent="0">
              <a:buNone/>
            </a:pPr>
            <a:endParaRPr lang="en-US" dirty="0"/>
          </a:p>
        </p:txBody>
      </p:sp>
      <p:sp>
        <p:nvSpPr>
          <p:cNvPr id="3" name="Freeform: Shape 2">
            <a:extLst>
              <a:ext uri="{FF2B5EF4-FFF2-40B4-BE49-F238E27FC236}">
                <a16:creationId xmlns:a16="http://schemas.microsoft.com/office/drawing/2014/main" id="{7FDCF593-D758-4AB6-9367-8EA410FB4D96}"/>
              </a:ext>
            </a:extLst>
          </p:cNvPr>
          <p:cNvSpPr/>
          <p:nvPr/>
        </p:nvSpPr>
        <p:spPr>
          <a:xfrm>
            <a:off x="175777" y="236740"/>
            <a:ext cx="941237" cy="934489"/>
          </a:xfrm>
          <a:custGeom>
            <a:avLst/>
            <a:gdLst>
              <a:gd name="connsiteX0" fmla="*/ -29 w 941237"/>
              <a:gd name="connsiteY0" fmla="*/ 467041 h 934489"/>
              <a:gd name="connsiteX1" fmla="*/ 470590 w 941237"/>
              <a:gd name="connsiteY1" fmla="*/ -204 h 934489"/>
              <a:gd name="connsiteX2" fmla="*/ 941208 w 941237"/>
              <a:gd name="connsiteY2" fmla="*/ 467041 h 934489"/>
              <a:gd name="connsiteX3" fmla="*/ 470590 w 941237"/>
              <a:gd name="connsiteY3" fmla="*/ 934285 h 934489"/>
              <a:gd name="connsiteX4" fmla="*/ -29 w 941237"/>
              <a:gd name="connsiteY4" fmla="*/ 467041 h 93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37" h="934489">
                <a:moveTo>
                  <a:pt x="-29" y="467041"/>
                </a:moveTo>
                <a:cubicBezTo>
                  <a:pt x="-29" y="208988"/>
                  <a:pt x="210675" y="-204"/>
                  <a:pt x="470590" y="-204"/>
                </a:cubicBezTo>
                <a:cubicBezTo>
                  <a:pt x="730505" y="-204"/>
                  <a:pt x="941208" y="208988"/>
                  <a:pt x="941208" y="467041"/>
                </a:cubicBezTo>
                <a:cubicBezTo>
                  <a:pt x="941208" y="725093"/>
                  <a:pt x="730505" y="934285"/>
                  <a:pt x="470590" y="934285"/>
                </a:cubicBezTo>
                <a:cubicBezTo>
                  <a:pt x="210675" y="934285"/>
                  <a:pt x="-29" y="725093"/>
                  <a:pt x="-29" y="467041"/>
                </a:cubicBezTo>
                <a:close/>
              </a:path>
            </a:pathLst>
          </a:custGeom>
          <a:solidFill>
            <a:srgbClr val="0583CD"/>
          </a:solidFill>
          <a:ln w="3368" cap="flat">
            <a:solidFill>
              <a:srgbClr val="035F96"/>
            </a:solidFill>
            <a:prstDash val="solid"/>
            <a:miter/>
          </a:ln>
        </p:spPr>
        <p:txBody>
          <a:bodyPr rtlCol="0" anchor="ctr"/>
          <a:lstStyle/>
          <a:p>
            <a:endParaRPr lang="en-US"/>
          </a:p>
        </p:txBody>
      </p:sp>
      <p:sp>
        <p:nvSpPr>
          <p:cNvPr id="6" name="Text Placeholder 3">
            <a:extLst>
              <a:ext uri="{FF2B5EF4-FFF2-40B4-BE49-F238E27FC236}">
                <a16:creationId xmlns:a16="http://schemas.microsoft.com/office/drawing/2014/main" id="{0033D135-C855-42A0-B3D1-A710CE1E4860}"/>
              </a:ext>
            </a:extLst>
          </p:cNvPr>
          <p:cNvSpPr>
            <a:spLocks noGrp="1"/>
          </p:cNvSpPr>
          <p:nvPr>
            <p:ph type="body" sz="quarter" idx="15"/>
          </p:nvPr>
        </p:nvSpPr>
        <p:spPr>
          <a:xfrm>
            <a:off x="1518249" y="730294"/>
            <a:ext cx="10377575" cy="387798"/>
          </a:xfrm>
        </p:spPr>
        <p:txBody>
          <a:bodyPr/>
          <a:lstStyle/>
          <a:p>
            <a:r>
              <a:rPr lang="en-US" dirty="0"/>
              <a:t>Task 2A – Existing condition flood risk analyses (361.33)</a:t>
            </a:r>
          </a:p>
        </p:txBody>
      </p:sp>
      <p:sp>
        <p:nvSpPr>
          <p:cNvPr id="12" name="Oval 11">
            <a:extLst>
              <a:ext uri="{FF2B5EF4-FFF2-40B4-BE49-F238E27FC236}">
                <a16:creationId xmlns:a16="http://schemas.microsoft.com/office/drawing/2014/main" id="{48620420-2732-4BF6-B681-499276A91E3E}"/>
              </a:ext>
            </a:extLst>
          </p:cNvPr>
          <p:cNvSpPr/>
          <p:nvPr/>
        </p:nvSpPr>
        <p:spPr>
          <a:xfrm>
            <a:off x="175777" y="268756"/>
            <a:ext cx="941237" cy="934489"/>
          </a:xfrm>
          <a:prstGeom prst="ellipse">
            <a:avLst/>
          </a:prstGeom>
          <a:solidFill>
            <a:srgbClr val="0583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losed book with solid fill">
            <a:extLst>
              <a:ext uri="{FF2B5EF4-FFF2-40B4-BE49-F238E27FC236}">
                <a16:creationId xmlns:a16="http://schemas.microsoft.com/office/drawing/2014/main" id="{6C27A3B6-0C0E-45B6-A355-A1AE3EDD6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353" y="441533"/>
            <a:ext cx="577521" cy="577521"/>
          </a:xfrm>
          <a:prstGeom prst="rect">
            <a:avLst/>
          </a:prstGeom>
        </p:spPr>
      </p:pic>
    </p:spTree>
    <p:extLst>
      <p:ext uri="{BB962C8B-B14F-4D97-AF65-F5344CB8AC3E}">
        <p14:creationId xmlns:p14="http://schemas.microsoft.com/office/powerpoint/2010/main" val="2685147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984BE-A932-487A-9340-608558E57F9B}"/>
              </a:ext>
            </a:extLst>
          </p:cNvPr>
          <p:cNvSpPr>
            <a:spLocks noGrp="1"/>
          </p:cNvSpPr>
          <p:nvPr>
            <p:ph type="title"/>
          </p:nvPr>
        </p:nvSpPr>
        <p:spPr>
          <a:xfrm>
            <a:off x="1240786" y="342496"/>
            <a:ext cx="10775437" cy="387798"/>
          </a:xfrm>
        </p:spPr>
        <p:txBody>
          <a:bodyPr/>
          <a:lstStyle/>
          <a:p>
            <a:r>
              <a:rPr lang="en-US" sz="2800" dirty="0"/>
              <a:t>CHANGES TO the draft regional flood plan</a:t>
            </a:r>
            <a:endParaRPr lang="en-US" sz="2800" cap="none" dirty="0"/>
          </a:p>
        </p:txBody>
      </p:sp>
      <p:sp>
        <p:nvSpPr>
          <p:cNvPr id="14" name="Slide Number Placeholder 1">
            <a:extLst>
              <a:ext uri="{FF2B5EF4-FFF2-40B4-BE49-F238E27FC236}">
                <a16:creationId xmlns:a16="http://schemas.microsoft.com/office/drawing/2014/main" id="{92AAA4B7-66E2-4326-8A91-D2E93E08F2A5}"/>
              </a:ext>
            </a:extLst>
          </p:cNvPr>
          <p:cNvSpPr>
            <a:spLocks noGrp="1"/>
          </p:cNvSpPr>
          <p:nvPr>
            <p:ph type="sldNum" sz="quarter" idx="12"/>
          </p:nvPr>
        </p:nvSpPr>
        <p:spPr>
          <a:xfrm>
            <a:off x="8610600" y="6166570"/>
            <a:ext cx="3285224" cy="365125"/>
          </a:xfrm>
        </p:spPr>
        <p:txBody>
          <a:bodyPr/>
          <a:lstStyle/>
          <a:p>
            <a:fld id="{28B090F5-E373-45F2-B20D-B6EACF1B4937}" type="slidenum">
              <a:rPr lang="en-US" smtClean="0"/>
              <a:pPr/>
              <a:t>6</a:t>
            </a:fld>
            <a:endParaRPr lang="en-US" dirty="0"/>
          </a:p>
        </p:txBody>
      </p:sp>
      <p:sp>
        <p:nvSpPr>
          <p:cNvPr id="15" name="Text Placeholder 4">
            <a:extLst>
              <a:ext uri="{FF2B5EF4-FFF2-40B4-BE49-F238E27FC236}">
                <a16:creationId xmlns:a16="http://schemas.microsoft.com/office/drawing/2014/main" id="{473FCB97-A95A-4F63-B983-7F95DE686013}"/>
              </a:ext>
            </a:extLst>
          </p:cNvPr>
          <p:cNvSpPr txBox="1">
            <a:spLocks/>
          </p:cNvSpPr>
          <p:nvPr/>
        </p:nvSpPr>
        <p:spPr>
          <a:xfrm>
            <a:off x="776197" y="1530037"/>
            <a:ext cx="6672354" cy="2852063"/>
          </a:xfrm>
          <a:prstGeom prst="rect">
            <a:avLst/>
          </a:prstGeom>
        </p:spPr>
        <p:txBody>
          <a:bodyPr vert="horz" wrap="square" lIns="91440" tIns="45720" rIns="91440" bIns="45720" rtlCol="0">
            <a:spAutoFit/>
          </a:bodyPr>
          <a:lstStyle>
            <a:lvl1pPr marL="342900" indent="-342900" algn="l" defTabSz="914400" rtl="0" eaLnBrk="1" latinLnBrk="0" hangingPunct="1">
              <a:lnSpc>
                <a:spcPct val="100000"/>
              </a:lnSpc>
              <a:spcBef>
                <a:spcPts val="1000"/>
              </a:spcBef>
              <a:spcAft>
                <a:spcPts val="300"/>
              </a:spcAft>
              <a:buFont typeface="Wingdings" panose="05000000000000000000" pitchFamily="2" charset="2"/>
              <a:buChar char="q"/>
              <a:defRPr sz="2400" b="1" kern="1200" baseline="0">
                <a:solidFill>
                  <a:schemeClr val="accent1"/>
                </a:solidFill>
                <a:latin typeface="+mn-lt"/>
                <a:ea typeface="+mn-ea"/>
                <a:cs typeface="+mn-cs"/>
              </a:defRPr>
            </a:lvl1pPr>
            <a:lvl2pPr marL="800100" indent="-342900" algn="l" defTabSz="914400" rtl="0" eaLnBrk="1" latinLnBrk="0" hangingPunct="1">
              <a:lnSpc>
                <a:spcPct val="100000"/>
              </a:lnSpc>
              <a:spcBef>
                <a:spcPts val="500"/>
              </a:spcBef>
              <a:spcAft>
                <a:spcPts val="300"/>
              </a:spcAft>
              <a:buFont typeface="Wingdings" panose="05000000000000000000" pitchFamily="2" charset="2"/>
              <a:buChar char="q"/>
              <a:defRPr sz="2000" kern="1200" baseline="0">
                <a:solidFill>
                  <a:schemeClr val="accent1"/>
                </a:solidFill>
                <a:latin typeface="+mn-lt"/>
                <a:ea typeface="+mn-ea"/>
                <a:cs typeface="+mn-cs"/>
              </a:defRPr>
            </a:lvl2pPr>
            <a:lvl3pPr marL="1257300" indent="-342900" algn="l" defTabSz="914400" rtl="0" eaLnBrk="1" latinLnBrk="0" hangingPunct="1">
              <a:lnSpc>
                <a:spcPct val="100000"/>
              </a:lnSpc>
              <a:spcBef>
                <a:spcPts val="500"/>
              </a:spcBef>
              <a:spcAft>
                <a:spcPts val="300"/>
              </a:spcAft>
              <a:buFont typeface="Wingdings" panose="05000000000000000000" pitchFamily="2" charset="2"/>
              <a:buChar char="q"/>
              <a:defRPr sz="1800" kern="1200" baseline="0">
                <a:solidFill>
                  <a:schemeClr val="accent1"/>
                </a:solidFill>
                <a:latin typeface="+mn-lt"/>
                <a:ea typeface="+mn-ea"/>
                <a:cs typeface="+mn-cs"/>
              </a:defRPr>
            </a:lvl3pPr>
            <a:lvl4pPr marL="16573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4pPr>
            <a:lvl5pPr marL="21145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Changes made</a:t>
            </a:r>
          </a:p>
          <a:p>
            <a:pPr lvl="1"/>
            <a:r>
              <a:rPr lang="en-US" sz="1800" dirty="0"/>
              <a:t>Updated Future Condition Flood Hazard Map</a:t>
            </a:r>
          </a:p>
          <a:p>
            <a:pPr lvl="1"/>
            <a:r>
              <a:rPr lang="en-US" sz="1800" dirty="0"/>
              <a:t> Future Condition Flood Hazard Analysis: </a:t>
            </a:r>
          </a:p>
          <a:p>
            <a:pPr lvl="2"/>
            <a:r>
              <a:rPr lang="en-US" sz="1600" dirty="0"/>
              <a:t>Included table with total land areas (square miles) of each flood risk by flood risk type in text.</a:t>
            </a:r>
          </a:p>
          <a:p>
            <a:pPr lvl="1"/>
            <a:r>
              <a:rPr lang="en-US" sz="1800" dirty="0"/>
              <a:t>Minor tweaks to GIS feature class fields and map legend.</a:t>
            </a:r>
            <a:endParaRPr lang="en-US" sz="1600" dirty="0"/>
          </a:p>
          <a:p>
            <a:pPr lvl="1"/>
            <a:endParaRPr lang="en-US" sz="1800" dirty="0"/>
          </a:p>
        </p:txBody>
      </p:sp>
      <p:sp>
        <p:nvSpPr>
          <p:cNvPr id="3" name="Freeform: Shape 2">
            <a:extLst>
              <a:ext uri="{FF2B5EF4-FFF2-40B4-BE49-F238E27FC236}">
                <a16:creationId xmlns:a16="http://schemas.microsoft.com/office/drawing/2014/main" id="{7FDCF593-D758-4AB6-9367-8EA410FB4D96}"/>
              </a:ext>
            </a:extLst>
          </p:cNvPr>
          <p:cNvSpPr/>
          <p:nvPr/>
        </p:nvSpPr>
        <p:spPr>
          <a:xfrm>
            <a:off x="175777" y="236740"/>
            <a:ext cx="941237" cy="934489"/>
          </a:xfrm>
          <a:custGeom>
            <a:avLst/>
            <a:gdLst>
              <a:gd name="connsiteX0" fmla="*/ -29 w 941237"/>
              <a:gd name="connsiteY0" fmla="*/ 467041 h 934489"/>
              <a:gd name="connsiteX1" fmla="*/ 470590 w 941237"/>
              <a:gd name="connsiteY1" fmla="*/ -204 h 934489"/>
              <a:gd name="connsiteX2" fmla="*/ 941208 w 941237"/>
              <a:gd name="connsiteY2" fmla="*/ 467041 h 934489"/>
              <a:gd name="connsiteX3" fmla="*/ 470590 w 941237"/>
              <a:gd name="connsiteY3" fmla="*/ 934285 h 934489"/>
              <a:gd name="connsiteX4" fmla="*/ -29 w 941237"/>
              <a:gd name="connsiteY4" fmla="*/ 467041 h 93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37" h="934489">
                <a:moveTo>
                  <a:pt x="-29" y="467041"/>
                </a:moveTo>
                <a:cubicBezTo>
                  <a:pt x="-29" y="208988"/>
                  <a:pt x="210675" y="-204"/>
                  <a:pt x="470590" y="-204"/>
                </a:cubicBezTo>
                <a:cubicBezTo>
                  <a:pt x="730505" y="-204"/>
                  <a:pt x="941208" y="208988"/>
                  <a:pt x="941208" y="467041"/>
                </a:cubicBezTo>
                <a:cubicBezTo>
                  <a:pt x="941208" y="725093"/>
                  <a:pt x="730505" y="934285"/>
                  <a:pt x="470590" y="934285"/>
                </a:cubicBezTo>
                <a:cubicBezTo>
                  <a:pt x="210675" y="934285"/>
                  <a:pt x="-29" y="725093"/>
                  <a:pt x="-29" y="467041"/>
                </a:cubicBezTo>
                <a:close/>
              </a:path>
            </a:pathLst>
          </a:custGeom>
          <a:solidFill>
            <a:srgbClr val="0583CD"/>
          </a:solidFill>
          <a:ln w="3368" cap="flat">
            <a:solidFill>
              <a:srgbClr val="035F96"/>
            </a:solidFill>
            <a:prstDash val="solid"/>
            <a:miter/>
          </a:ln>
        </p:spPr>
        <p:txBody>
          <a:bodyPr rtlCol="0" anchor="ctr"/>
          <a:lstStyle/>
          <a:p>
            <a:endParaRPr lang="en-US"/>
          </a:p>
        </p:txBody>
      </p:sp>
      <p:sp>
        <p:nvSpPr>
          <p:cNvPr id="6" name="Text Placeholder 3">
            <a:extLst>
              <a:ext uri="{FF2B5EF4-FFF2-40B4-BE49-F238E27FC236}">
                <a16:creationId xmlns:a16="http://schemas.microsoft.com/office/drawing/2014/main" id="{0033D135-C855-42A0-B3D1-A710CE1E4860}"/>
              </a:ext>
            </a:extLst>
          </p:cNvPr>
          <p:cNvSpPr>
            <a:spLocks noGrp="1"/>
          </p:cNvSpPr>
          <p:nvPr>
            <p:ph type="body" sz="quarter" idx="15"/>
          </p:nvPr>
        </p:nvSpPr>
        <p:spPr>
          <a:xfrm>
            <a:off x="1518249" y="730294"/>
            <a:ext cx="10377575" cy="387798"/>
          </a:xfrm>
        </p:spPr>
        <p:txBody>
          <a:bodyPr/>
          <a:lstStyle/>
          <a:p>
            <a:r>
              <a:rPr lang="en-US" dirty="0"/>
              <a:t> Task 2B – Future condition flood risk analyses (361.34)</a:t>
            </a:r>
          </a:p>
        </p:txBody>
      </p:sp>
      <p:sp>
        <p:nvSpPr>
          <p:cNvPr id="12" name="Oval 11">
            <a:extLst>
              <a:ext uri="{FF2B5EF4-FFF2-40B4-BE49-F238E27FC236}">
                <a16:creationId xmlns:a16="http://schemas.microsoft.com/office/drawing/2014/main" id="{48620420-2732-4BF6-B681-499276A91E3E}"/>
              </a:ext>
            </a:extLst>
          </p:cNvPr>
          <p:cNvSpPr/>
          <p:nvPr/>
        </p:nvSpPr>
        <p:spPr>
          <a:xfrm>
            <a:off x="175777" y="268756"/>
            <a:ext cx="941237" cy="934489"/>
          </a:xfrm>
          <a:prstGeom prst="ellipse">
            <a:avLst/>
          </a:prstGeom>
          <a:solidFill>
            <a:srgbClr val="0583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losed book with solid fill">
            <a:extLst>
              <a:ext uri="{FF2B5EF4-FFF2-40B4-BE49-F238E27FC236}">
                <a16:creationId xmlns:a16="http://schemas.microsoft.com/office/drawing/2014/main" id="{6C27A3B6-0C0E-45B6-A355-A1AE3EDD6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353" y="441533"/>
            <a:ext cx="577521" cy="577521"/>
          </a:xfrm>
          <a:prstGeom prst="rect">
            <a:avLst/>
          </a:prstGeom>
        </p:spPr>
      </p:pic>
    </p:spTree>
    <p:extLst>
      <p:ext uri="{BB962C8B-B14F-4D97-AF65-F5344CB8AC3E}">
        <p14:creationId xmlns:p14="http://schemas.microsoft.com/office/powerpoint/2010/main" val="3614083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984BE-A932-487A-9340-608558E57F9B}"/>
              </a:ext>
            </a:extLst>
          </p:cNvPr>
          <p:cNvSpPr>
            <a:spLocks noGrp="1"/>
          </p:cNvSpPr>
          <p:nvPr>
            <p:ph type="title"/>
          </p:nvPr>
        </p:nvSpPr>
        <p:spPr>
          <a:xfrm>
            <a:off x="1240786" y="342496"/>
            <a:ext cx="10775437" cy="387798"/>
          </a:xfrm>
        </p:spPr>
        <p:txBody>
          <a:bodyPr/>
          <a:lstStyle/>
          <a:p>
            <a:r>
              <a:rPr lang="en-US" sz="2800" dirty="0"/>
              <a:t>CHANGES TO the draft regional flood plan</a:t>
            </a:r>
            <a:endParaRPr lang="en-US" sz="2800" cap="none" dirty="0"/>
          </a:p>
        </p:txBody>
      </p:sp>
      <p:sp>
        <p:nvSpPr>
          <p:cNvPr id="14" name="Slide Number Placeholder 1">
            <a:extLst>
              <a:ext uri="{FF2B5EF4-FFF2-40B4-BE49-F238E27FC236}">
                <a16:creationId xmlns:a16="http://schemas.microsoft.com/office/drawing/2014/main" id="{92AAA4B7-66E2-4326-8A91-D2E93E08F2A5}"/>
              </a:ext>
            </a:extLst>
          </p:cNvPr>
          <p:cNvSpPr>
            <a:spLocks noGrp="1"/>
          </p:cNvSpPr>
          <p:nvPr>
            <p:ph type="sldNum" sz="quarter" idx="12"/>
          </p:nvPr>
        </p:nvSpPr>
        <p:spPr>
          <a:xfrm>
            <a:off x="8610600" y="6166570"/>
            <a:ext cx="3285224" cy="365125"/>
          </a:xfrm>
        </p:spPr>
        <p:txBody>
          <a:bodyPr/>
          <a:lstStyle/>
          <a:p>
            <a:fld id="{28B090F5-E373-45F2-B20D-B6EACF1B4937}" type="slidenum">
              <a:rPr lang="en-US" smtClean="0"/>
              <a:pPr/>
              <a:t>7</a:t>
            </a:fld>
            <a:endParaRPr lang="en-US" dirty="0"/>
          </a:p>
        </p:txBody>
      </p:sp>
      <p:sp>
        <p:nvSpPr>
          <p:cNvPr id="15" name="Text Placeholder 4">
            <a:extLst>
              <a:ext uri="{FF2B5EF4-FFF2-40B4-BE49-F238E27FC236}">
                <a16:creationId xmlns:a16="http://schemas.microsoft.com/office/drawing/2014/main" id="{473FCB97-A95A-4F63-B983-7F95DE686013}"/>
              </a:ext>
            </a:extLst>
          </p:cNvPr>
          <p:cNvSpPr txBox="1">
            <a:spLocks/>
          </p:cNvSpPr>
          <p:nvPr/>
        </p:nvSpPr>
        <p:spPr>
          <a:xfrm>
            <a:off x="776197" y="1530037"/>
            <a:ext cx="6672354" cy="1600438"/>
          </a:xfrm>
          <a:prstGeom prst="rect">
            <a:avLst/>
          </a:prstGeom>
        </p:spPr>
        <p:txBody>
          <a:bodyPr vert="horz" wrap="square" lIns="91440" tIns="45720" rIns="91440" bIns="45720" rtlCol="0">
            <a:spAutoFit/>
          </a:bodyPr>
          <a:lstStyle>
            <a:lvl1pPr marL="342900" indent="-342900" algn="l" defTabSz="914400" rtl="0" eaLnBrk="1" latinLnBrk="0" hangingPunct="1">
              <a:lnSpc>
                <a:spcPct val="100000"/>
              </a:lnSpc>
              <a:spcBef>
                <a:spcPts val="1000"/>
              </a:spcBef>
              <a:spcAft>
                <a:spcPts val="300"/>
              </a:spcAft>
              <a:buFont typeface="Wingdings" panose="05000000000000000000" pitchFamily="2" charset="2"/>
              <a:buChar char="q"/>
              <a:defRPr sz="2400" b="1" kern="1200" baseline="0">
                <a:solidFill>
                  <a:schemeClr val="accent1"/>
                </a:solidFill>
                <a:latin typeface="+mn-lt"/>
                <a:ea typeface="+mn-ea"/>
                <a:cs typeface="+mn-cs"/>
              </a:defRPr>
            </a:lvl1pPr>
            <a:lvl2pPr marL="800100" indent="-342900" algn="l" defTabSz="914400" rtl="0" eaLnBrk="1" latinLnBrk="0" hangingPunct="1">
              <a:lnSpc>
                <a:spcPct val="100000"/>
              </a:lnSpc>
              <a:spcBef>
                <a:spcPts val="500"/>
              </a:spcBef>
              <a:spcAft>
                <a:spcPts val="300"/>
              </a:spcAft>
              <a:buFont typeface="Wingdings" panose="05000000000000000000" pitchFamily="2" charset="2"/>
              <a:buChar char="q"/>
              <a:defRPr sz="2000" kern="1200" baseline="0">
                <a:solidFill>
                  <a:schemeClr val="accent1"/>
                </a:solidFill>
                <a:latin typeface="+mn-lt"/>
                <a:ea typeface="+mn-ea"/>
                <a:cs typeface="+mn-cs"/>
              </a:defRPr>
            </a:lvl2pPr>
            <a:lvl3pPr marL="1257300" indent="-342900" algn="l" defTabSz="914400" rtl="0" eaLnBrk="1" latinLnBrk="0" hangingPunct="1">
              <a:lnSpc>
                <a:spcPct val="100000"/>
              </a:lnSpc>
              <a:spcBef>
                <a:spcPts val="500"/>
              </a:spcBef>
              <a:spcAft>
                <a:spcPts val="300"/>
              </a:spcAft>
              <a:buFont typeface="Wingdings" panose="05000000000000000000" pitchFamily="2" charset="2"/>
              <a:buChar char="q"/>
              <a:defRPr sz="1800" kern="1200" baseline="0">
                <a:solidFill>
                  <a:schemeClr val="accent1"/>
                </a:solidFill>
                <a:latin typeface="+mn-lt"/>
                <a:ea typeface="+mn-ea"/>
                <a:cs typeface="+mn-cs"/>
              </a:defRPr>
            </a:lvl3pPr>
            <a:lvl4pPr marL="16573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4pPr>
            <a:lvl5pPr marL="21145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Changes made</a:t>
            </a:r>
          </a:p>
          <a:p>
            <a:pPr lvl="1"/>
            <a:r>
              <a:rPr lang="en-US" sz="1800" dirty="0"/>
              <a:t>Updated Floodplain Management Practices Map.</a:t>
            </a:r>
          </a:p>
          <a:p>
            <a:pPr lvl="1"/>
            <a:r>
              <a:rPr lang="en-US" sz="1800" dirty="0"/>
              <a:t>Reconciled information between text and tables.</a:t>
            </a:r>
          </a:p>
          <a:p>
            <a:pPr lvl="1"/>
            <a:endParaRPr lang="en-US" sz="1800" dirty="0"/>
          </a:p>
        </p:txBody>
      </p:sp>
      <p:sp>
        <p:nvSpPr>
          <p:cNvPr id="3" name="Freeform: Shape 2">
            <a:extLst>
              <a:ext uri="{FF2B5EF4-FFF2-40B4-BE49-F238E27FC236}">
                <a16:creationId xmlns:a16="http://schemas.microsoft.com/office/drawing/2014/main" id="{7FDCF593-D758-4AB6-9367-8EA410FB4D96}"/>
              </a:ext>
            </a:extLst>
          </p:cNvPr>
          <p:cNvSpPr/>
          <p:nvPr/>
        </p:nvSpPr>
        <p:spPr>
          <a:xfrm>
            <a:off x="175777" y="236740"/>
            <a:ext cx="941237" cy="934489"/>
          </a:xfrm>
          <a:custGeom>
            <a:avLst/>
            <a:gdLst>
              <a:gd name="connsiteX0" fmla="*/ -29 w 941237"/>
              <a:gd name="connsiteY0" fmla="*/ 467041 h 934489"/>
              <a:gd name="connsiteX1" fmla="*/ 470590 w 941237"/>
              <a:gd name="connsiteY1" fmla="*/ -204 h 934489"/>
              <a:gd name="connsiteX2" fmla="*/ 941208 w 941237"/>
              <a:gd name="connsiteY2" fmla="*/ 467041 h 934489"/>
              <a:gd name="connsiteX3" fmla="*/ 470590 w 941237"/>
              <a:gd name="connsiteY3" fmla="*/ 934285 h 934489"/>
              <a:gd name="connsiteX4" fmla="*/ -29 w 941237"/>
              <a:gd name="connsiteY4" fmla="*/ 467041 h 93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37" h="934489">
                <a:moveTo>
                  <a:pt x="-29" y="467041"/>
                </a:moveTo>
                <a:cubicBezTo>
                  <a:pt x="-29" y="208988"/>
                  <a:pt x="210675" y="-204"/>
                  <a:pt x="470590" y="-204"/>
                </a:cubicBezTo>
                <a:cubicBezTo>
                  <a:pt x="730505" y="-204"/>
                  <a:pt x="941208" y="208988"/>
                  <a:pt x="941208" y="467041"/>
                </a:cubicBezTo>
                <a:cubicBezTo>
                  <a:pt x="941208" y="725093"/>
                  <a:pt x="730505" y="934285"/>
                  <a:pt x="470590" y="934285"/>
                </a:cubicBezTo>
                <a:cubicBezTo>
                  <a:pt x="210675" y="934285"/>
                  <a:pt x="-29" y="725093"/>
                  <a:pt x="-29" y="467041"/>
                </a:cubicBezTo>
                <a:close/>
              </a:path>
            </a:pathLst>
          </a:custGeom>
          <a:solidFill>
            <a:srgbClr val="0583CD"/>
          </a:solidFill>
          <a:ln w="3368" cap="flat">
            <a:solidFill>
              <a:srgbClr val="035F96"/>
            </a:solidFill>
            <a:prstDash val="solid"/>
            <a:miter/>
          </a:ln>
        </p:spPr>
        <p:txBody>
          <a:bodyPr rtlCol="0" anchor="ctr"/>
          <a:lstStyle/>
          <a:p>
            <a:endParaRPr lang="en-US"/>
          </a:p>
        </p:txBody>
      </p:sp>
      <p:sp>
        <p:nvSpPr>
          <p:cNvPr id="6" name="Text Placeholder 3">
            <a:extLst>
              <a:ext uri="{FF2B5EF4-FFF2-40B4-BE49-F238E27FC236}">
                <a16:creationId xmlns:a16="http://schemas.microsoft.com/office/drawing/2014/main" id="{0033D135-C855-42A0-B3D1-A710CE1E4860}"/>
              </a:ext>
            </a:extLst>
          </p:cNvPr>
          <p:cNvSpPr>
            <a:spLocks noGrp="1"/>
          </p:cNvSpPr>
          <p:nvPr>
            <p:ph type="body" sz="quarter" idx="15"/>
          </p:nvPr>
        </p:nvSpPr>
        <p:spPr>
          <a:xfrm>
            <a:off x="1518249" y="730294"/>
            <a:ext cx="10377575" cy="775597"/>
          </a:xfrm>
        </p:spPr>
        <p:txBody>
          <a:bodyPr/>
          <a:lstStyle/>
          <a:p>
            <a:r>
              <a:rPr lang="en-US" dirty="0"/>
              <a:t>Task 3A – Evaluation and recommendations on floodplain management practices (361.35) </a:t>
            </a:r>
          </a:p>
        </p:txBody>
      </p:sp>
      <p:sp>
        <p:nvSpPr>
          <p:cNvPr id="12" name="Oval 11">
            <a:extLst>
              <a:ext uri="{FF2B5EF4-FFF2-40B4-BE49-F238E27FC236}">
                <a16:creationId xmlns:a16="http://schemas.microsoft.com/office/drawing/2014/main" id="{48620420-2732-4BF6-B681-499276A91E3E}"/>
              </a:ext>
            </a:extLst>
          </p:cNvPr>
          <p:cNvSpPr/>
          <p:nvPr/>
        </p:nvSpPr>
        <p:spPr>
          <a:xfrm>
            <a:off x="175777" y="268756"/>
            <a:ext cx="941237" cy="934489"/>
          </a:xfrm>
          <a:prstGeom prst="ellipse">
            <a:avLst/>
          </a:prstGeom>
          <a:solidFill>
            <a:srgbClr val="0583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losed book with solid fill">
            <a:extLst>
              <a:ext uri="{FF2B5EF4-FFF2-40B4-BE49-F238E27FC236}">
                <a16:creationId xmlns:a16="http://schemas.microsoft.com/office/drawing/2014/main" id="{6C27A3B6-0C0E-45B6-A355-A1AE3EDD6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353" y="441533"/>
            <a:ext cx="577521" cy="577521"/>
          </a:xfrm>
          <a:prstGeom prst="rect">
            <a:avLst/>
          </a:prstGeom>
        </p:spPr>
      </p:pic>
    </p:spTree>
    <p:extLst>
      <p:ext uri="{BB962C8B-B14F-4D97-AF65-F5344CB8AC3E}">
        <p14:creationId xmlns:p14="http://schemas.microsoft.com/office/powerpoint/2010/main" val="2076834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984BE-A932-487A-9340-608558E57F9B}"/>
              </a:ext>
            </a:extLst>
          </p:cNvPr>
          <p:cNvSpPr>
            <a:spLocks noGrp="1"/>
          </p:cNvSpPr>
          <p:nvPr>
            <p:ph type="title"/>
          </p:nvPr>
        </p:nvSpPr>
        <p:spPr>
          <a:xfrm>
            <a:off x="1240786" y="342496"/>
            <a:ext cx="10775437" cy="387798"/>
          </a:xfrm>
        </p:spPr>
        <p:txBody>
          <a:bodyPr/>
          <a:lstStyle/>
          <a:p>
            <a:r>
              <a:rPr lang="en-US" sz="2800" dirty="0"/>
              <a:t>CHANGES TO the draft regional flood plan</a:t>
            </a:r>
            <a:endParaRPr lang="en-US" sz="2800" cap="none" dirty="0"/>
          </a:p>
        </p:txBody>
      </p:sp>
      <p:sp>
        <p:nvSpPr>
          <p:cNvPr id="14" name="Slide Number Placeholder 1">
            <a:extLst>
              <a:ext uri="{FF2B5EF4-FFF2-40B4-BE49-F238E27FC236}">
                <a16:creationId xmlns:a16="http://schemas.microsoft.com/office/drawing/2014/main" id="{92AAA4B7-66E2-4326-8A91-D2E93E08F2A5}"/>
              </a:ext>
            </a:extLst>
          </p:cNvPr>
          <p:cNvSpPr>
            <a:spLocks noGrp="1"/>
          </p:cNvSpPr>
          <p:nvPr>
            <p:ph type="sldNum" sz="quarter" idx="12"/>
          </p:nvPr>
        </p:nvSpPr>
        <p:spPr>
          <a:xfrm>
            <a:off x="8610600" y="6166570"/>
            <a:ext cx="3285224" cy="365125"/>
          </a:xfrm>
        </p:spPr>
        <p:txBody>
          <a:bodyPr/>
          <a:lstStyle/>
          <a:p>
            <a:fld id="{28B090F5-E373-45F2-B20D-B6EACF1B4937}" type="slidenum">
              <a:rPr lang="en-US" smtClean="0"/>
              <a:pPr/>
              <a:t>8</a:t>
            </a:fld>
            <a:endParaRPr lang="en-US" dirty="0"/>
          </a:p>
        </p:txBody>
      </p:sp>
      <p:sp>
        <p:nvSpPr>
          <p:cNvPr id="15" name="Text Placeholder 4">
            <a:extLst>
              <a:ext uri="{FF2B5EF4-FFF2-40B4-BE49-F238E27FC236}">
                <a16:creationId xmlns:a16="http://schemas.microsoft.com/office/drawing/2014/main" id="{473FCB97-A95A-4F63-B983-7F95DE686013}"/>
              </a:ext>
            </a:extLst>
          </p:cNvPr>
          <p:cNvSpPr txBox="1">
            <a:spLocks/>
          </p:cNvSpPr>
          <p:nvPr/>
        </p:nvSpPr>
        <p:spPr>
          <a:xfrm>
            <a:off x="765923" y="1798749"/>
            <a:ext cx="6672354" cy="1877437"/>
          </a:xfrm>
          <a:prstGeom prst="rect">
            <a:avLst/>
          </a:prstGeom>
        </p:spPr>
        <p:txBody>
          <a:bodyPr vert="horz" wrap="square" lIns="91440" tIns="45720" rIns="91440" bIns="45720" rtlCol="0">
            <a:spAutoFit/>
          </a:bodyPr>
          <a:lstStyle>
            <a:lvl1pPr marL="342900" indent="-342900" algn="l" defTabSz="914400" rtl="0" eaLnBrk="1" latinLnBrk="0" hangingPunct="1">
              <a:lnSpc>
                <a:spcPct val="100000"/>
              </a:lnSpc>
              <a:spcBef>
                <a:spcPts val="1000"/>
              </a:spcBef>
              <a:spcAft>
                <a:spcPts val="300"/>
              </a:spcAft>
              <a:buFont typeface="Wingdings" panose="05000000000000000000" pitchFamily="2" charset="2"/>
              <a:buChar char="q"/>
              <a:defRPr sz="2400" b="1" kern="1200" baseline="0">
                <a:solidFill>
                  <a:schemeClr val="accent1"/>
                </a:solidFill>
                <a:latin typeface="+mn-lt"/>
                <a:ea typeface="+mn-ea"/>
                <a:cs typeface="+mn-cs"/>
              </a:defRPr>
            </a:lvl1pPr>
            <a:lvl2pPr marL="800100" indent="-342900" algn="l" defTabSz="914400" rtl="0" eaLnBrk="1" latinLnBrk="0" hangingPunct="1">
              <a:lnSpc>
                <a:spcPct val="100000"/>
              </a:lnSpc>
              <a:spcBef>
                <a:spcPts val="500"/>
              </a:spcBef>
              <a:spcAft>
                <a:spcPts val="300"/>
              </a:spcAft>
              <a:buFont typeface="Wingdings" panose="05000000000000000000" pitchFamily="2" charset="2"/>
              <a:buChar char="q"/>
              <a:defRPr sz="2000" kern="1200" baseline="0">
                <a:solidFill>
                  <a:schemeClr val="accent1"/>
                </a:solidFill>
                <a:latin typeface="+mn-lt"/>
                <a:ea typeface="+mn-ea"/>
                <a:cs typeface="+mn-cs"/>
              </a:defRPr>
            </a:lvl2pPr>
            <a:lvl3pPr marL="1257300" indent="-342900" algn="l" defTabSz="914400" rtl="0" eaLnBrk="1" latinLnBrk="0" hangingPunct="1">
              <a:lnSpc>
                <a:spcPct val="100000"/>
              </a:lnSpc>
              <a:spcBef>
                <a:spcPts val="500"/>
              </a:spcBef>
              <a:spcAft>
                <a:spcPts val="300"/>
              </a:spcAft>
              <a:buFont typeface="Wingdings" panose="05000000000000000000" pitchFamily="2" charset="2"/>
              <a:buChar char="q"/>
              <a:defRPr sz="1800" kern="1200" baseline="0">
                <a:solidFill>
                  <a:schemeClr val="accent1"/>
                </a:solidFill>
                <a:latin typeface="+mn-lt"/>
                <a:ea typeface="+mn-ea"/>
                <a:cs typeface="+mn-cs"/>
              </a:defRPr>
            </a:lvl3pPr>
            <a:lvl4pPr marL="16573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4pPr>
            <a:lvl5pPr marL="21145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Changes made</a:t>
            </a:r>
          </a:p>
          <a:p>
            <a:pPr lvl="1"/>
            <a:r>
              <a:rPr lang="en-US" sz="1800" dirty="0"/>
              <a:t>Minor tweaks to GIS feature class fields.</a:t>
            </a:r>
          </a:p>
          <a:p>
            <a:pPr lvl="1"/>
            <a:r>
              <a:rPr lang="en-US" sz="1800" dirty="0"/>
              <a:t>Reconciled information between text, tables and GIS feature classes.</a:t>
            </a:r>
          </a:p>
          <a:p>
            <a:pPr lvl="1"/>
            <a:endParaRPr lang="en-US" sz="1800" dirty="0"/>
          </a:p>
        </p:txBody>
      </p:sp>
      <p:sp>
        <p:nvSpPr>
          <p:cNvPr id="3" name="Freeform: Shape 2">
            <a:extLst>
              <a:ext uri="{FF2B5EF4-FFF2-40B4-BE49-F238E27FC236}">
                <a16:creationId xmlns:a16="http://schemas.microsoft.com/office/drawing/2014/main" id="{7FDCF593-D758-4AB6-9367-8EA410FB4D96}"/>
              </a:ext>
            </a:extLst>
          </p:cNvPr>
          <p:cNvSpPr/>
          <p:nvPr/>
        </p:nvSpPr>
        <p:spPr>
          <a:xfrm>
            <a:off x="175777" y="236740"/>
            <a:ext cx="941237" cy="934489"/>
          </a:xfrm>
          <a:custGeom>
            <a:avLst/>
            <a:gdLst>
              <a:gd name="connsiteX0" fmla="*/ -29 w 941237"/>
              <a:gd name="connsiteY0" fmla="*/ 467041 h 934489"/>
              <a:gd name="connsiteX1" fmla="*/ 470590 w 941237"/>
              <a:gd name="connsiteY1" fmla="*/ -204 h 934489"/>
              <a:gd name="connsiteX2" fmla="*/ 941208 w 941237"/>
              <a:gd name="connsiteY2" fmla="*/ 467041 h 934489"/>
              <a:gd name="connsiteX3" fmla="*/ 470590 w 941237"/>
              <a:gd name="connsiteY3" fmla="*/ 934285 h 934489"/>
              <a:gd name="connsiteX4" fmla="*/ -29 w 941237"/>
              <a:gd name="connsiteY4" fmla="*/ 467041 h 93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37" h="934489">
                <a:moveTo>
                  <a:pt x="-29" y="467041"/>
                </a:moveTo>
                <a:cubicBezTo>
                  <a:pt x="-29" y="208988"/>
                  <a:pt x="210675" y="-204"/>
                  <a:pt x="470590" y="-204"/>
                </a:cubicBezTo>
                <a:cubicBezTo>
                  <a:pt x="730505" y="-204"/>
                  <a:pt x="941208" y="208988"/>
                  <a:pt x="941208" y="467041"/>
                </a:cubicBezTo>
                <a:cubicBezTo>
                  <a:pt x="941208" y="725093"/>
                  <a:pt x="730505" y="934285"/>
                  <a:pt x="470590" y="934285"/>
                </a:cubicBezTo>
                <a:cubicBezTo>
                  <a:pt x="210675" y="934285"/>
                  <a:pt x="-29" y="725093"/>
                  <a:pt x="-29" y="467041"/>
                </a:cubicBezTo>
                <a:close/>
              </a:path>
            </a:pathLst>
          </a:custGeom>
          <a:solidFill>
            <a:srgbClr val="0583CD"/>
          </a:solidFill>
          <a:ln w="3368" cap="flat">
            <a:solidFill>
              <a:srgbClr val="035F96"/>
            </a:solidFill>
            <a:prstDash val="solid"/>
            <a:miter/>
          </a:ln>
        </p:spPr>
        <p:txBody>
          <a:bodyPr rtlCol="0" anchor="ctr"/>
          <a:lstStyle/>
          <a:p>
            <a:endParaRPr lang="en-US"/>
          </a:p>
        </p:txBody>
      </p:sp>
      <p:sp>
        <p:nvSpPr>
          <p:cNvPr id="6" name="Text Placeholder 3">
            <a:extLst>
              <a:ext uri="{FF2B5EF4-FFF2-40B4-BE49-F238E27FC236}">
                <a16:creationId xmlns:a16="http://schemas.microsoft.com/office/drawing/2014/main" id="{0033D135-C855-42A0-B3D1-A710CE1E4860}"/>
              </a:ext>
            </a:extLst>
          </p:cNvPr>
          <p:cNvSpPr>
            <a:spLocks noGrp="1"/>
          </p:cNvSpPr>
          <p:nvPr>
            <p:ph type="body" sz="quarter" idx="15"/>
          </p:nvPr>
        </p:nvSpPr>
        <p:spPr>
          <a:xfrm>
            <a:off x="1518249" y="730294"/>
            <a:ext cx="10377575" cy="775597"/>
          </a:xfrm>
        </p:spPr>
        <p:txBody>
          <a:bodyPr/>
          <a:lstStyle/>
          <a:p>
            <a:r>
              <a:rPr lang="en-US" dirty="0"/>
              <a:t>Task 4B – Identification and evaluation of potential FMEs and potentially feasible FMSs and FMPs (361.38)</a:t>
            </a:r>
          </a:p>
        </p:txBody>
      </p:sp>
      <p:sp>
        <p:nvSpPr>
          <p:cNvPr id="12" name="Oval 11">
            <a:extLst>
              <a:ext uri="{FF2B5EF4-FFF2-40B4-BE49-F238E27FC236}">
                <a16:creationId xmlns:a16="http://schemas.microsoft.com/office/drawing/2014/main" id="{48620420-2732-4BF6-B681-499276A91E3E}"/>
              </a:ext>
            </a:extLst>
          </p:cNvPr>
          <p:cNvSpPr/>
          <p:nvPr/>
        </p:nvSpPr>
        <p:spPr>
          <a:xfrm>
            <a:off x="175777" y="268756"/>
            <a:ext cx="941237" cy="934489"/>
          </a:xfrm>
          <a:prstGeom prst="ellipse">
            <a:avLst/>
          </a:prstGeom>
          <a:solidFill>
            <a:srgbClr val="0583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losed book with solid fill">
            <a:extLst>
              <a:ext uri="{FF2B5EF4-FFF2-40B4-BE49-F238E27FC236}">
                <a16:creationId xmlns:a16="http://schemas.microsoft.com/office/drawing/2014/main" id="{6C27A3B6-0C0E-45B6-A355-A1AE3EDD6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353" y="441533"/>
            <a:ext cx="577521" cy="577521"/>
          </a:xfrm>
          <a:prstGeom prst="rect">
            <a:avLst/>
          </a:prstGeom>
        </p:spPr>
      </p:pic>
    </p:spTree>
    <p:extLst>
      <p:ext uri="{BB962C8B-B14F-4D97-AF65-F5344CB8AC3E}">
        <p14:creationId xmlns:p14="http://schemas.microsoft.com/office/powerpoint/2010/main" val="193198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9984BE-A932-487A-9340-608558E57F9B}"/>
              </a:ext>
            </a:extLst>
          </p:cNvPr>
          <p:cNvSpPr>
            <a:spLocks noGrp="1"/>
          </p:cNvSpPr>
          <p:nvPr>
            <p:ph type="title"/>
          </p:nvPr>
        </p:nvSpPr>
        <p:spPr>
          <a:xfrm>
            <a:off x="1240786" y="342496"/>
            <a:ext cx="10775437" cy="387798"/>
          </a:xfrm>
        </p:spPr>
        <p:txBody>
          <a:bodyPr/>
          <a:lstStyle/>
          <a:p>
            <a:r>
              <a:rPr lang="en-US" sz="2800" dirty="0"/>
              <a:t>CHANGES TO the draft regional flood plan</a:t>
            </a:r>
            <a:endParaRPr lang="en-US" sz="2800" cap="none" dirty="0"/>
          </a:p>
        </p:txBody>
      </p:sp>
      <p:sp>
        <p:nvSpPr>
          <p:cNvPr id="14" name="Slide Number Placeholder 1">
            <a:extLst>
              <a:ext uri="{FF2B5EF4-FFF2-40B4-BE49-F238E27FC236}">
                <a16:creationId xmlns:a16="http://schemas.microsoft.com/office/drawing/2014/main" id="{92AAA4B7-66E2-4326-8A91-D2E93E08F2A5}"/>
              </a:ext>
            </a:extLst>
          </p:cNvPr>
          <p:cNvSpPr>
            <a:spLocks noGrp="1"/>
          </p:cNvSpPr>
          <p:nvPr>
            <p:ph type="sldNum" sz="quarter" idx="12"/>
          </p:nvPr>
        </p:nvSpPr>
        <p:spPr>
          <a:xfrm>
            <a:off x="8610600" y="6166570"/>
            <a:ext cx="3285224" cy="365125"/>
          </a:xfrm>
        </p:spPr>
        <p:txBody>
          <a:bodyPr/>
          <a:lstStyle/>
          <a:p>
            <a:fld id="{28B090F5-E373-45F2-B20D-B6EACF1B4937}" type="slidenum">
              <a:rPr lang="en-US" smtClean="0"/>
              <a:pPr/>
              <a:t>9</a:t>
            </a:fld>
            <a:endParaRPr lang="en-US" dirty="0"/>
          </a:p>
        </p:txBody>
      </p:sp>
      <p:sp>
        <p:nvSpPr>
          <p:cNvPr id="15" name="Text Placeholder 4">
            <a:extLst>
              <a:ext uri="{FF2B5EF4-FFF2-40B4-BE49-F238E27FC236}">
                <a16:creationId xmlns:a16="http://schemas.microsoft.com/office/drawing/2014/main" id="{473FCB97-A95A-4F63-B983-7F95DE686013}"/>
              </a:ext>
            </a:extLst>
          </p:cNvPr>
          <p:cNvSpPr txBox="1">
            <a:spLocks/>
          </p:cNvSpPr>
          <p:nvPr/>
        </p:nvSpPr>
        <p:spPr>
          <a:xfrm>
            <a:off x="765923" y="1798749"/>
            <a:ext cx="6672354" cy="2534027"/>
          </a:xfrm>
          <a:prstGeom prst="rect">
            <a:avLst/>
          </a:prstGeom>
        </p:spPr>
        <p:txBody>
          <a:bodyPr vert="horz" wrap="square" lIns="91440" tIns="45720" rIns="91440" bIns="45720" rtlCol="0">
            <a:spAutoFit/>
          </a:bodyPr>
          <a:lstStyle>
            <a:lvl1pPr marL="342900" indent="-342900" algn="l" defTabSz="914400" rtl="0" eaLnBrk="1" latinLnBrk="0" hangingPunct="1">
              <a:lnSpc>
                <a:spcPct val="100000"/>
              </a:lnSpc>
              <a:spcBef>
                <a:spcPts val="1000"/>
              </a:spcBef>
              <a:spcAft>
                <a:spcPts val="300"/>
              </a:spcAft>
              <a:buFont typeface="Wingdings" panose="05000000000000000000" pitchFamily="2" charset="2"/>
              <a:buChar char="q"/>
              <a:defRPr sz="2400" b="1" kern="1200" baseline="0">
                <a:solidFill>
                  <a:schemeClr val="accent1"/>
                </a:solidFill>
                <a:latin typeface="+mn-lt"/>
                <a:ea typeface="+mn-ea"/>
                <a:cs typeface="+mn-cs"/>
              </a:defRPr>
            </a:lvl1pPr>
            <a:lvl2pPr marL="800100" indent="-342900" algn="l" defTabSz="914400" rtl="0" eaLnBrk="1" latinLnBrk="0" hangingPunct="1">
              <a:lnSpc>
                <a:spcPct val="100000"/>
              </a:lnSpc>
              <a:spcBef>
                <a:spcPts val="500"/>
              </a:spcBef>
              <a:spcAft>
                <a:spcPts val="300"/>
              </a:spcAft>
              <a:buFont typeface="Wingdings" panose="05000000000000000000" pitchFamily="2" charset="2"/>
              <a:buChar char="q"/>
              <a:defRPr sz="2000" kern="1200" baseline="0">
                <a:solidFill>
                  <a:schemeClr val="accent1"/>
                </a:solidFill>
                <a:latin typeface="+mn-lt"/>
                <a:ea typeface="+mn-ea"/>
                <a:cs typeface="+mn-cs"/>
              </a:defRPr>
            </a:lvl2pPr>
            <a:lvl3pPr marL="1257300" indent="-342900" algn="l" defTabSz="914400" rtl="0" eaLnBrk="1" latinLnBrk="0" hangingPunct="1">
              <a:lnSpc>
                <a:spcPct val="100000"/>
              </a:lnSpc>
              <a:spcBef>
                <a:spcPts val="500"/>
              </a:spcBef>
              <a:spcAft>
                <a:spcPts val="300"/>
              </a:spcAft>
              <a:buFont typeface="Wingdings" panose="05000000000000000000" pitchFamily="2" charset="2"/>
              <a:buChar char="q"/>
              <a:defRPr sz="1800" kern="1200" baseline="0">
                <a:solidFill>
                  <a:schemeClr val="accent1"/>
                </a:solidFill>
                <a:latin typeface="+mn-lt"/>
                <a:ea typeface="+mn-ea"/>
                <a:cs typeface="+mn-cs"/>
              </a:defRPr>
            </a:lvl3pPr>
            <a:lvl4pPr marL="16573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4pPr>
            <a:lvl5pPr marL="2114550" indent="-285750" algn="l" defTabSz="914400" rtl="0" eaLnBrk="1" latinLnBrk="0" hangingPunct="1">
              <a:lnSpc>
                <a:spcPct val="100000"/>
              </a:lnSpc>
              <a:spcBef>
                <a:spcPts val="500"/>
              </a:spcBef>
              <a:spcAft>
                <a:spcPts val="300"/>
              </a:spcAft>
              <a:buFont typeface="Wingdings" panose="05000000000000000000" pitchFamily="2" charset="2"/>
              <a:buChar char="q"/>
              <a:defRPr sz="1600" kern="1200" baseline="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Changes made</a:t>
            </a:r>
          </a:p>
          <a:p>
            <a:pPr lvl="1"/>
            <a:r>
              <a:rPr lang="en-US" sz="1800" dirty="0"/>
              <a:t>Minor tweaks to GIS feature class fields and tables.</a:t>
            </a:r>
          </a:p>
          <a:p>
            <a:pPr lvl="1"/>
            <a:r>
              <a:rPr lang="en-US" sz="1800" dirty="0"/>
              <a:t>Reconciled information between text, tables and GIS feature classes.</a:t>
            </a:r>
          </a:p>
          <a:p>
            <a:pPr lvl="1"/>
            <a:r>
              <a:rPr lang="en-US" sz="1800" dirty="0"/>
              <a:t>Included explanation for how no negative impacts were determined for recommended FMPs.</a:t>
            </a:r>
          </a:p>
          <a:p>
            <a:pPr lvl="1"/>
            <a:r>
              <a:rPr lang="en-US" sz="1800" dirty="0"/>
              <a:t>Included FMP details geodatabase.</a:t>
            </a:r>
          </a:p>
        </p:txBody>
      </p:sp>
      <p:sp>
        <p:nvSpPr>
          <p:cNvPr id="3" name="Freeform: Shape 2">
            <a:extLst>
              <a:ext uri="{FF2B5EF4-FFF2-40B4-BE49-F238E27FC236}">
                <a16:creationId xmlns:a16="http://schemas.microsoft.com/office/drawing/2014/main" id="{7FDCF593-D758-4AB6-9367-8EA410FB4D96}"/>
              </a:ext>
            </a:extLst>
          </p:cNvPr>
          <p:cNvSpPr/>
          <p:nvPr/>
        </p:nvSpPr>
        <p:spPr>
          <a:xfrm>
            <a:off x="175777" y="236740"/>
            <a:ext cx="941237" cy="934489"/>
          </a:xfrm>
          <a:custGeom>
            <a:avLst/>
            <a:gdLst>
              <a:gd name="connsiteX0" fmla="*/ -29 w 941237"/>
              <a:gd name="connsiteY0" fmla="*/ 467041 h 934489"/>
              <a:gd name="connsiteX1" fmla="*/ 470590 w 941237"/>
              <a:gd name="connsiteY1" fmla="*/ -204 h 934489"/>
              <a:gd name="connsiteX2" fmla="*/ 941208 w 941237"/>
              <a:gd name="connsiteY2" fmla="*/ 467041 h 934489"/>
              <a:gd name="connsiteX3" fmla="*/ 470590 w 941237"/>
              <a:gd name="connsiteY3" fmla="*/ 934285 h 934489"/>
              <a:gd name="connsiteX4" fmla="*/ -29 w 941237"/>
              <a:gd name="connsiteY4" fmla="*/ 467041 h 93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237" h="934489">
                <a:moveTo>
                  <a:pt x="-29" y="467041"/>
                </a:moveTo>
                <a:cubicBezTo>
                  <a:pt x="-29" y="208988"/>
                  <a:pt x="210675" y="-204"/>
                  <a:pt x="470590" y="-204"/>
                </a:cubicBezTo>
                <a:cubicBezTo>
                  <a:pt x="730505" y="-204"/>
                  <a:pt x="941208" y="208988"/>
                  <a:pt x="941208" y="467041"/>
                </a:cubicBezTo>
                <a:cubicBezTo>
                  <a:pt x="941208" y="725093"/>
                  <a:pt x="730505" y="934285"/>
                  <a:pt x="470590" y="934285"/>
                </a:cubicBezTo>
                <a:cubicBezTo>
                  <a:pt x="210675" y="934285"/>
                  <a:pt x="-29" y="725093"/>
                  <a:pt x="-29" y="467041"/>
                </a:cubicBezTo>
                <a:close/>
              </a:path>
            </a:pathLst>
          </a:custGeom>
          <a:solidFill>
            <a:srgbClr val="0583CD"/>
          </a:solidFill>
          <a:ln w="3368" cap="flat">
            <a:solidFill>
              <a:srgbClr val="035F96"/>
            </a:solidFill>
            <a:prstDash val="solid"/>
            <a:miter/>
          </a:ln>
        </p:spPr>
        <p:txBody>
          <a:bodyPr rtlCol="0" anchor="ctr"/>
          <a:lstStyle/>
          <a:p>
            <a:endParaRPr lang="en-US"/>
          </a:p>
        </p:txBody>
      </p:sp>
      <p:sp>
        <p:nvSpPr>
          <p:cNvPr id="6" name="Text Placeholder 3">
            <a:extLst>
              <a:ext uri="{FF2B5EF4-FFF2-40B4-BE49-F238E27FC236}">
                <a16:creationId xmlns:a16="http://schemas.microsoft.com/office/drawing/2014/main" id="{0033D135-C855-42A0-B3D1-A710CE1E4860}"/>
              </a:ext>
            </a:extLst>
          </p:cNvPr>
          <p:cNvSpPr>
            <a:spLocks noGrp="1"/>
          </p:cNvSpPr>
          <p:nvPr>
            <p:ph type="body" sz="quarter" idx="15"/>
          </p:nvPr>
        </p:nvSpPr>
        <p:spPr>
          <a:xfrm>
            <a:off x="1518249" y="730294"/>
            <a:ext cx="10377575" cy="775597"/>
          </a:xfrm>
        </p:spPr>
        <p:txBody>
          <a:bodyPr/>
          <a:lstStyle/>
          <a:p>
            <a:r>
              <a:rPr lang="en-US" dirty="0"/>
              <a:t>Task 5 – Recommendation of FMEs and FMSs and associated FMPs (361.39) </a:t>
            </a:r>
          </a:p>
        </p:txBody>
      </p:sp>
      <p:sp>
        <p:nvSpPr>
          <p:cNvPr id="12" name="Oval 11">
            <a:extLst>
              <a:ext uri="{FF2B5EF4-FFF2-40B4-BE49-F238E27FC236}">
                <a16:creationId xmlns:a16="http://schemas.microsoft.com/office/drawing/2014/main" id="{48620420-2732-4BF6-B681-499276A91E3E}"/>
              </a:ext>
            </a:extLst>
          </p:cNvPr>
          <p:cNvSpPr/>
          <p:nvPr/>
        </p:nvSpPr>
        <p:spPr>
          <a:xfrm>
            <a:off x="175777" y="268756"/>
            <a:ext cx="941237" cy="934489"/>
          </a:xfrm>
          <a:prstGeom prst="ellipse">
            <a:avLst/>
          </a:prstGeom>
          <a:solidFill>
            <a:srgbClr val="0583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Closed book with solid fill">
            <a:extLst>
              <a:ext uri="{FF2B5EF4-FFF2-40B4-BE49-F238E27FC236}">
                <a16:creationId xmlns:a16="http://schemas.microsoft.com/office/drawing/2014/main" id="{6C27A3B6-0C0E-45B6-A355-A1AE3EDD6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353" y="441533"/>
            <a:ext cx="577521" cy="577521"/>
          </a:xfrm>
          <a:prstGeom prst="rect">
            <a:avLst/>
          </a:prstGeom>
        </p:spPr>
      </p:pic>
    </p:spTree>
    <p:extLst>
      <p:ext uri="{BB962C8B-B14F-4D97-AF65-F5344CB8AC3E}">
        <p14:creationId xmlns:p14="http://schemas.microsoft.com/office/powerpoint/2010/main" val="3779177602"/>
      </p:ext>
    </p:extLst>
  </p:cSld>
  <p:clrMapOvr>
    <a:masterClrMapping/>
  </p:clrMapOvr>
</p:sld>
</file>

<file path=ppt/theme/theme1.xml><?xml version="1.0" encoding="utf-8"?>
<a:theme xmlns:a="http://schemas.openxmlformats.org/drawingml/2006/main" name="3_Office Theme">
  <a:themeElements>
    <a:clrScheme name="Lower Rio Grande">
      <a:dk1>
        <a:srgbClr val="23383F"/>
      </a:dk1>
      <a:lt1>
        <a:sysClr val="window" lastClr="FFFFFF"/>
      </a:lt1>
      <a:dk2>
        <a:srgbClr val="02324E"/>
      </a:dk2>
      <a:lt2>
        <a:srgbClr val="E7E6E6"/>
      </a:lt2>
      <a:accent1>
        <a:srgbClr val="0583CD"/>
      </a:accent1>
      <a:accent2>
        <a:srgbClr val="9A9713"/>
      </a:accent2>
      <a:accent3>
        <a:srgbClr val="CDE6F5"/>
      </a:accent3>
      <a:accent4>
        <a:srgbClr val="584027"/>
      </a:accent4>
      <a:accent5>
        <a:srgbClr val="CD7805"/>
      </a:accent5>
      <a:accent6>
        <a:srgbClr val="BFC9C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A37AE4C5-0524-4CC8-90D3-C635B52262F1}" vid="{DD9AA845-961D-4EB6-AF86-D4EC8E0E17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1D1A1784A3F04EA98E119553E3C99B" ma:contentTypeVersion="4" ma:contentTypeDescription="Create a new document." ma:contentTypeScope="" ma:versionID="1c535ba92648032ca49526994d7d3890">
  <xsd:schema xmlns:xsd="http://www.w3.org/2001/XMLSchema" xmlns:xs="http://www.w3.org/2001/XMLSchema" xmlns:p="http://schemas.microsoft.com/office/2006/metadata/properties" xmlns:ns2="882fe39f-a120-4ecb-adce-22492f6866db" targetNamespace="http://schemas.microsoft.com/office/2006/metadata/properties" ma:root="true" ma:fieldsID="ffff77be1e051fe15ea84a8f1d39f095" ns2:_="">
    <xsd:import namespace="882fe39f-a120-4ecb-adce-22492f6866d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fe39f-a120-4ecb-adce-22492f6866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0D42BF-AAFE-4CDB-8A62-263BAE2F91B3}">
  <ds:schemaRefs>
    <ds:schemaRef ds:uri="http://schemas.microsoft.com/sharepoint/v3/contenttype/forms"/>
  </ds:schemaRefs>
</ds:datastoreItem>
</file>

<file path=customXml/itemProps2.xml><?xml version="1.0" encoding="utf-8"?>
<ds:datastoreItem xmlns:ds="http://schemas.openxmlformats.org/officeDocument/2006/customXml" ds:itemID="{15C52953-DDE0-4E6B-BDE8-93EC7D84FCF1}">
  <ds:schemaRefs>
    <ds:schemaRef ds:uri="882fe39f-a120-4ecb-adce-22492f6866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3C23ED-AF67-4A6A-BB2B-F95B8EAC4924}">
  <ds:schemaRefs>
    <ds:schemaRef ds:uri="http://purl.org/dc/terms/"/>
    <ds:schemaRef ds:uri="882fe39f-a120-4ecb-adce-22492f6866d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25780</TotalTime>
  <Words>1622</Words>
  <Application>Microsoft Office PowerPoint</Application>
  <PresentationFormat>Widescreen</PresentationFormat>
  <Paragraphs>139</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Black</vt:lpstr>
      <vt:lpstr>Calibri</vt:lpstr>
      <vt:lpstr>Gotham Narrow Book</vt:lpstr>
      <vt:lpstr>Times New Roman</vt:lpstr>
      <vt:lpstr>Wingdings</vt:lpstr>
      <vt:lpstr>3_Office Theme</vt:lpstr>
      <vt:lpstr>LOWER RIO GRANDE REGIONAL FLOOD PLANNING GROUP MEETING</vt:lpstr>
      <vt:lpstr>PowerPoint Presentation</vt:lpstr>
      <vt:lpstr>Comments on the draft regional flood plan</vt:lpstr>
      <vt:lpstr>CHANGES TO the draft regional flood plan</vt:lpstr>
      <vt:lpstr>CHANGES TO the draft regional flood plan</vt:lpstr>
      <vt:lpstr>CHANGES TO the draft regional flood plan</vt:lpstr>
      <vt:lpstr>CHANGES TO the draft regional flood plan</vt:lpstr>
      <vt:lpstr>CHANGES TO the draft regional flood plan</vt:lpstr>
      <vt:lpstr>CHANGES TO the draft regional flood plan</vt:lpstr>
      <vt:lpstr>CHANGES TO the draft regional flood plan</vt:lpstr>
      <vt:lpstr>CHANGES TO the draft regional flood plan</vt:lpstr>
      <vt:lpstr>CHANGES TO the draft regional flood plan</vt:lpstr>
      <vt:lpstr>Written comments welcomed.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Clemmons, Candice</dc:creator>
  <cp:lastModifiedBy>Leal, Kristina</cp:lastModifiedBy>
  <cp:revision>440</cp:revision>
  <cp:lastPrinted>2022-12-01T18:33:28Z</cp:lastPrinted>
  <dcterms:created xsi:type="dcterms:W3CDTF">2021-03-11T16:58:24Z</dcterms:created>
  <dcterms:modified xsi:type="dcterms:W3CDTF">2022-12-01T21:08:03Z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0x010100111D1A1784A3F04EA98E119553E3C99B</vt:lpwstr>
  </property>
</Properties>
</file>